
<file path=[Content_Types].xml><?xml version="1.0" encoding="utf-8"?>
<Types xmlns="http://schemas.openxmlformats.org/package/2006/content-types">
  <Default ContentType="application/x-fontdata" Extension="fntdata"/>
  <Default ContentType="image/jpeg" Extension="jpe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Lst>
  <p:sldSz cx="18288000" cy="10287000"/>
  <p:notesSz cx="6858000" cy="9144000"/>
  <p:embeddedFontLst>
    <p:embeddedFont>
      <p:font typeface="Questrial" charset="1" panose="02000000000000000000"/>
      <p:regular r:id="rId13"/>
    </p:embeddedFont>
    <p:embeddedFont>
      <p:font typeface="Kenao Sans Serif" charset="1" panose="00000000000000000000"/>
      <p:regular r:id="rId1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fonts/font13.fntdata" Type="http://schemas.openxmlformats.org/officeDocument/2006/relationships/font"/><Relationship Id="rId14" Target="fonts/font14.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jpeg" Type="http://schemas.openxmlformats.org/officeDocument/2006/relationships/image"/><Relationship Id="rId11" Target="../media/image10.jpeg" Type="http://schemas.openxmlformats.org/officeDocument/2006/relationships/image"/><Relationship Id="rId2" Target="../media/image1.jpeg" Type="http://schemas.openxmlformats.org/officeDocument/2006/relationships/image"/><Relationship Id="rId3" Target="../media/image2.jpeg" Type="http://schemas.openxmlformats.org/officeDocument/2006/relationships/image"/><Relationship Id="rId4" Target="../media/image3.jpeg" Type="http://schemas.openxmlformats.org/officeDocument/2006/relationships/image"/><Relationship Id="rId5" Target="../media/image4.jpeg" Type="http://schemas.openxmlformats.org/officeDocument/2006/relationships/image"/><Relationship Id="rId6" Target="../media/image5.jpeg" Type="http://schemas.openxmlformats.org/officeDocument/2006/relationships/image"/><Relationship Id="rId7" Target="../media/image6.jpeg" Type="http://schemas.openxmlformats.org/officeDocument/2006/relationships/image"/><Relationship Id="rId8" Target="../media/image7.jpeg" Type="http://schemas.openxmlformats.org/officeDocument/2006/relationships/image"/><Relationship Id="rId9" Target="../media/image8.jpe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4.jpe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5.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2E3349"/>
        </a:solidFill>
      </p:bgPr>
    </p:bg>
    <p:spTree>
      <p:nvGrpSpPr>
        <p:cNvPr id="1" name=""/>
        <p:cNvGrpSpPr/>
        <p:nvPr/>
      </p:nvGrpSpPr>
      <p:grpSpPr>
        <a:xfrm>
          <a:off x="0" y="0"/>
          <a:ext cx="0" cy="0"/>
          <a:chOff x="0" y="0"/>
          <a:chExt cx="0" cy="0"/>
        </a:xfrm>
      </p:grpSpPr>
      <p:grpSp>
        <p:nvGrpSpPr>
          <p:cNvPr name="Group 2" id="2"/>
          <p:cNvGrpSpPr/>
          <p:nvPr/>
        </p:nvGrpSpPr>
        <p:grpSpPr>
          <a:xfrm rot="0">
            <a:off x="0" y="0"/>
            <a:ext cx="10245462" cy="10287000"/>
            <a:chOff x="0" y="0"/>
            <a:chExt cx="13660616" cy="13716000"/>
          </a:xfrm>
        </p:grpSpPr>
        <p:grpSp>
          <p:nvGrpSpPr>
            <p:cNvPr name="Group 3" id="3"/>
            <p:cNvGrpSpPr/>
            <p:nvPr/>
          </p:nvGrpSpPr>
          <p:grpSpPr>
            <a:xfrm rot="0">
              <a:off x="0" y="0"/>
              <a:ext cx="4581110" cy="4581110"/>
              <a:chOff x="0" y="0"/>
              <a:chExt cx="3282950" cy="3282950"/>
            </a:xfrm>
          </p:grpSpPr>
          <p:sp>
            <p:nvSpPr>
              <p:cNvPr name="Freeform 4" id="4"/>
              <p:cNvSpPr/>
              <p:nvPr/>
            </p:nvSpPr>
            <p:spPr>
              <a:xfrm flipH="false" flipV="false" rot="0">
                <a:off x="0" y="0"/>
                <a:ext cx="3282950" cy="3282950"/>
              </a:xfrm>
              <a:custGeom>
                <a:avLst/>
                <a:gdLst/>
                <a:ahLst/>
                <a:cxnLst/>
                <a:rect r="r" b="b" t="t" l="l"/>
                <a:pathLst>
                  <a:path h="3282950" w="3282950">
                    <a:moveTo>
                      <a:pt x="0" y="0"/>
                    </a:moveTo>
                    <a:lnTo>
                      <a:pt x="2532380" y="0"/>
                    </a:lnTo>
                    <a:cubicBezTo>
                      <a:pt x="2946400" y="0"/>
                      <a:pt x="3282950" y="336550"/>
                      <a:pt x="3282950" y="750570"/>
                    </a:cubicBezTo>
                    <a:lnTo>
                      <a:pt x="3282950" y="3282950"/>
                    </a:lnTo>
                    <a:lnTo>
                      <a:pt x="0" y="3282950"/>
                    </a:lnTo>
                    <a:lnTo>
                      <a:pt x="0" y="0"/>
                    </a:lnTo>
                    <a:close/>
                  </a:path>
                </a:pathLst>
              </a:custGeom>
              <a:blipFill>
                <a:blip r:embed="rId2"/>
                <a:stretch>
                  <a:fillRect l="-16747" t="0" r="-16747" b="0"/>
                </a:stretch>
              </a:blipFill>
            </p:spPr>
          </p:sp>
        </p:grpSp>
        <p:grpSp>
          <p:nvGrpSpPr>
            <p:cNvPr name="Group 5" id="5"/>
            <p:cNvGrpSpPr/>
            <p:nvPr/>
          </p:nvGrpSpPr>
          <p:grpSpPr>
            <a:xfrm rot="0">
              <a:off x="4539753" y="0"/>
              <a:ext cx="4581110" cy="4581110"/>
              <a:chOff x="0" y="0"/>
              <a:chExt cx="3282950" cy="3282950"/>
            </a:xfrm>
          </p:grpSpPr>
          <p:sp>
            <p:nvSpPr>
              <p:cNvPr name="Freeform 6" id="6"/>
              <p:cNvSpPr/>
              <p:nvPr/>
            </p:nvSpPr>
            <p:spPr>
              <a:xfrm flipH="false" flipV="false" rot="0">
                <a:off x="0" y="0"/>
                <a:ext cx="3282950" cy="3282950"/>
              </a:xfrm>
              <a:custGeom>
                <a:avLst/>
                <a:gdLst/>
                <a:ahLst/>
                <a:cxnLst/>
                <a:rect r="r" b="b" t="t" l="l"/>
                <a:pathLst>
                  <a:path h="3282950" w="3282950">
                    <a:moveTo>
                      <a:pt x="0" y="0"/>
                    </a:moveTo>
                    <a:lnTo>
                      <a:pt x="2532380" y="0"/>
                    </a:lnTo>
                    <a:cubicBezTo>
                      <a:pt x="2946400" y="0"/>
                      <a:pt x="3282950" y="336550"/>
                      <a:pt x="3282950" y="750570"/>
                    </a:cubicBezTo>
                    <a:lnTo>
                      <a:pt x="3282950" y="3282950"/>
                    </a:lnTo>
                    <a:lnTo>
                      <a:pt x="0" y="3282950"/>
                    </a:lnTo>
                    <a:lnTo>
                      <a:pt x="0" y="0"/>
                    </a:lnTo>
                    <a:close/>
                  </a:path>
                </a:pathLst>
              </a:custGeom>
              <a:blipFill>
                <a:blip r:embed="rId3"/>
                <a:stretch>
                  <a:fillRect l="0" t="-38996" r="0" b="-38996"/>
                </a:stretch>
              </a:blipFill>
            </p:spPr>
          </p:sp>
        </p:grpSp>
        <p:grpSp>
          <p:nvGrpSpPr>
            <p:cNvPr name="Group 7" id="7"/>
            <p:cNvGrpSpPr/>
            <p:nvPr/>
          </p:nvGrpSpPr>
          <p:grpSpPr>
            <a:xfrm rot="0">
              <a:off x="9079506" y="0"/>
              <a:ext cx="4581110" cy="4581110"/>
              <a:chOff x="0" y="0"/>
              <a:chExt cx="3282950" cy="3282950"/>
            </a:xfrm>
          </p:grpSpPr>
          <p:sp>
            <p:nvSpPr>
              <p:cNvPr name="Freeform 8" id="8"/>
              <p:cNvSpPr/>
              <p:nvPr/>
            </p:nvSpPr>
            <p:spPr>
              <a:xfrm flipH="false" flipV="false" rot="0">
                <a:off x="0" y="0"/>
                <a:ext cx="3282950" cy="3282950"/>
              </a:xfrm>
              <a:custGeom>
                <a:avLst/>
                <a:gdLst/>
                <a:ahLst/>
                <a:cxnLst/>
                <a:rect r="r" b="b" t="t" l="l"/>
                <a:pathLst>
                  <a:path h="3282950" w="3282950">
                    <a:moveTo>
                      <a:pt x="0" y="0"/>
                    </a:moveTo>
                    <a:lnTo>
                      <a:pt x="2532380" y="0"/>
                    </a:lnTo>
                    <a:cubicBezTo>
                      <a:pt x="2946400" y="0"/>
                      <a:pt x="3282950" y="336550"/>
                      <a:pt x="3282950" y="750570"/>
                    </a:cubicBezTo>
                    <a:lnTo>
                      <a:pt x="3282950" y="3282950"/>
                    </a:lnTo>
                    <a:lnTo>
                      <a:pt x="0" y="3282950"/>
                    </a:lnTo>
                    <a:lnTo>
                      <a:pt x="0" y="0"/>
                    </a:lnTo>
                    <a:close/>
                  </a:path>
                </a:pathLst>
              </a:custGeom>
              <a:blipFill>
                <a:blip r:embed="rId4"/>
                <a:stretch>
                  <a:fillRect l="-16747" t="0" r="-16747" b="0"/>
                </a:stretch>
              </a:blipFill>
            </p:spPr>
          </p:sp>
        </p:grpSp>
        <p:grpSp>
          <p:nvGrpSpPr>
            <p:cNvPr name="Group 9" id="9"/>
            <p:cNvGrpSpPr/>
            <p:nvPr/>
          </p:nvGrpSpPr>
          <p:grpSpPr>
            <a:xfrm rot="0">
              <a:off x="0" y="4567445"/>
              <a:ext cx="4581110" cy="4581110"/>
              <a:chOff x="0" y="0"/>
              <a:chExt cx="3282950" cy="3282950"/>
            </a:xfrm>
          </p:grpSpPr>
          <p:sp>
            <p:nvSpPr>
              <p:cNvPr name="Freeform 10" id="10"/>
              <p:cNvSpPr/>
              <p:nvPr/>
            </p:nvSpPr>
            <p:spPr>
              <a:xfrm flipH="false" flipV="false" rot="0">
                <a:off x="0" y="0"/>
                <a:ext cx="3282950" cy="3282950"/>
              </a:xfrm>
              <a:custGeom>
                <a:avLst/>
                <a:gdLst/>
                <a:ahLst/>
                <a:cxnLst/>
                <a:rect r="r" b="b" t="t" l="l"/>
                <a:pathLst>
                  <a:path h="3282950" w="3282950">
                    <a:moveTo>
                      <a:pt x="0" y="0"/>
                    </a:moveTo>
                    <a:lnTo>
                      <a:pt x="2532380" y="0"/>
                    </a:lnTo>
                    <a:cubicBezTo>
                      <a:pt x="2946400" y="0"/>
                      <a:pt x="3282950" y="336550"/>
                      <a:pt x="3282950" y="750570"/>
                    </a:cubicBezTo>
                    <a:lnTo>
                      <a:pt x="3282950" y="3282950"/>
                    </a:lnTo>
                    <a:lnTo>
                      <a:pt x="0" y="3282950"/>
                    </a:lnTo>
                    <a:lnTo>
                      <a:pt x="0" y="0"/>
                    </a:lnTo>
                    <a:close/>
                  </a:path>
                </a:pathLst>
              </a:custGeom>
              <a:blipFill>
                <a:blip r:embed="rId5"/>
                <a:stretch>
                  <a:fillRect l="0" t="-38996" r="0" b="-38996"/>
                </a:stretch>
              </a:blipFill>
            </p:spPr>
          </p:sp>
        </p:grpSp>
        <p:grpSp>
          <p:nvGrpSpPr>
            <p:cNvPr name="Group 11" id="11"/>
            <p:cNvGrpSpPr/>
            <p:nvPr/>
          </p:nvGrpSpPr>
          <p:grpSpPr>
            <a:xfrm rot="0">
              <a:off x="4539753" y="4567445"/>
              <a:ext cx="4581110" cy="4581110"/>
              <a:chOff x="0" y="0"/>
              <a:chExt cx="3282950" cy="3282950"/>
            </a:xfrm>
          </p:grpSpPr>
          <p:sp>
            <p:nvSpPr>
              <p:cNvPr name="Freeform 12" id="12"/>
              <p:cNvSpPr/>
              <p:nvPr/>
            </p:nvSpPr>
            <p:spPr>
              <a:xfrm flipH="false" flipV="false" rot="0">
                <a:off x="0" y="0"/>
                <a:ext cx="3282950" cy="3282950"/>
              </a:xfrm>
              <a:custGeom>
                <a:avLst/>
                <a:gdLst/>
                <a:ahLst/>
                <a:cxnLst/>
                <a:rect r="r" b="b" t="t" l="l"/>
                <a:pathLst>
                  <a:path h="3282950" w="3282950">
                    <a:moveTo>
                      <a:pt x="0" y="0"/>
                    </a:moveTo>
                    <a:lnTo>
                      <a:pt x="2532380" y="0"/>
                    </a:lnTo>
                    <a:cubicBezTo>
                      <a:pt x="2946400" y="0"/>
                      <a:pt x="3282950" y="336550"/>
                      <a:pt x="3282950" y="750570"/>
                    </a:cubicBezTo>
                    <a:lnTo>
                      <a:pt x="3282950" y="3282950"/>
                    </a:lnTo>
                    <a:lnTo>
                      <a:pt x="0" y="3282950"/>
                    </a:lnTo>
                    <a:lnTo>
                      <a:pt x="0" y="0"/>
                    </a:lnTo>
                    <a:close/>
                  </a:path>
                </a:pathLst>
              </a:custGeom>
              <a:blipFill>
                <a:blip r:embed="rId6"/>
                <a:stretch>
                  <a:fillRect l="-16747" t="0" r="-16747" b="0"/>
                </a:stretch>
              </a:blipFill>
            </p:spPr>
          </p:sp>
        </p:grpSp>
        <p:grpSp>
          <p:nvGrpSpPr>
            <p:cNvPr name="Group 13" id="13"/>
            <p:cNvGrpSpPr/>
            <p:nvPr/>
          </p:nvGrpSpPr>
          <p:grpSpPr>
            <a:xfrm rot="0">
              <a:off x="9079506" y="4567445"/>
              <a:ext cx="4581110" cy="4581110"/>
              <a:chOff x="0" y="0"/>
              <a:chExt cx="3282950" cy="3282950"/>
            </a:xfrm>
          </p:grpSpPr>
          <p:sp>
            <p:nvSpPr>
              <p:cNvPr name="Freeform 14" id="14"/>
              <p:cNvSpPr/>
              <p:nvPr/>
            </p:nvSpPr>
            <p:spPr>
              <a:xfrm flipH="false" flipV="false" rot="0">
                <a:off x="0" y="0"/>
                <a:ext cx="3282950" cy="3282950"/>
              </a:xfrm>
              <a:custGeom>
                <a:avLst/>
                <a:gdLst/>
                <a:ahLst/>
                <a:cxnLst/>
                <a:rect r="r" b="b" t="t" l="l"/>
                <a:pathLst>
                  <a:path h="3282950" w="3282950">
                    <a:moveTo>
                      <a:pt x="0" y="0"/>
                    </a:moveTo>
                    <a:lnTo>
                      <a:pt x="2532380" y="0"/>
                    </a:lnTo>
                    <a:cubicBezTo>
                      <a:pt x="2946400" y="0"/>
                      <a:pt x="3282950" y="336550"/>
                      <a:pt x="3282950" y="750570"/>
                    </a:cubicBezTo>
                    <a:lnTo>
                      <a:pt x="3282950" y="3282950"/>
                    </a:lnTo>
                    <a:lnTo>
                      <a:pt x="0" y="3282950"/>
                    </a:lnTo>
                    <a:lnTo>
                      <a:pt x="0" y="0"/>
                    </a:lnTo>
                    <a:close/>
                  </a:path>
                </a:pathLst>
              </a:custGeom>
              <a:blipFill>
                <a:blip r:embed="rId7"/>
                <a:stretch>
                  <a:fillRect l="0" t="-38996" r="0" b="-38996"/>
                </a:stretch>
              </a:blipFill>
            </p:spPr>
          </p:sp>
        </p:grpSp>
        <p:grpSp>
          <p:nvGrpSpPr>
            <p:cNvPr name="Group 15" id="15"/>
            <p:cNvGrpSpPr/>
            <p:nvPr/>
          </p:nvGrpSpPr>
          <p:grpSpPr>
            <a:xfrm rot="0">
              <a:off x="0" y="9134890"/>
              <a:ext cx="4581110" cy="4581110"/>
              <a:chOff x="0" y="0"/>
              <a:chExt cx="3282950" cy="3282950"/>
            </a:xfrm>
          </p:grpSpPr>
          <p:sp>
            <p:nvSpPr>
              <p:cNvPr name="Freeform 16" id="16"/>
              <p:cNvSpPr/>
              <p:nvPr/>
            </p:nvSpPr>
            <p:spPr>
              <a:xfrm flipH="false" flipV="false" rot="0">
                <a:off x="0" y="0"/>
                <a:ext cx="3282950" cy="3282950"/>
              </a:xfrm>
              <a:custGeom>
                <a:avLst/>
                <a:gdLst/>
                <a:ahLst/>
                <a:cxnLst/>
                <a:rect r="r" b="b" t="t" l="l"/>
                <a:pathLst>
                  <a:path h="3282950" w="3282950">
                    <a:moveTo>
                      <a:pt x="0" y="0"/>
                    </a:moveTo>
                    <a:lnTo>
                      <a:pt x="2532380" y="0"/>
                    </a:lnTo>
                    <a:cubicBezTo>
                      <a:pt x="2946400" y="0"/>
                      <a:pt x="3282950" y="336550"/>
                      <a:pt x="3282950" y="750570"/>
                    </a:cubicBezTo>
                    <a:lnTo>
                      <a:pt x="3282950" y="3282950"/>
                    </a:lnTo>
                    <a:lnTo>
                      <a:pt x="0" y="3282950"/>
                    </a:lnTo>
                    <a:lnTo>
                      <a:pt x="0" y="0"/>
                    </a:lnTo>
                    <a:close/>
                  </a:path>
                </a:pathLst>
              </a:custGeom>
              <a:blipFill>
                <a:blip r:embed="rId8"/>
                <a:stretch>
                  <a:fillRect l="-16747" t="0" r="-16747" b="0"/>
                </a:stretch>
              </a:blipFill>
            </p:spPr>
          </p:sp>
        </p:grpSp>
        <p:grpSp>
          <p:nvGrpSpPr>
            <p:cNvPr name="Group 17" id="17"/>
            <p:cNvGrpSpPr/>
            <p:nvPr/>
          </p:nvGrpSpPr>
          <p:grpSpPr>
            <a:xfrm rot="0">
              <a:off x="4539753" y="9134890"/>
              <a:ext cx="4581110" cy="4581110"/>
              <a:chOff x="0" y="0"/>
              <a:chExt cx="3282950" cy="3282950"/>
            </a:xfrm>
          </p:grpSpPr>
          <p:sp>
            <p:nvSpPr>
              <p:cNvPr name="Freeform 18" id="18"/>
              <p:cNvSpPr/>
              <p:nvPr/>
            </p:nvSpPr>
            <p:spPr>
              <a:xfrm flipH="false" flipV="false" rot="0">
                <a:off x="0" y="0"/>
                <a:ext cx="3282950" cy="3282950"/>
              </a:xfrm>
              <a:custGeom>
                <a:avLst/>
                <a:gdLst/>
                <a:ahLst/>
                <a:cxnLst/>
                <a:rect r="r" b="b" t="t" l="l"/>
                <a:pathLst>
                  <a:path h="3282950" w="3282950">
                    <a:moveTo>
                      <a:pt x="0" y="0"/>
                    </a:moveTo>
                    <a:lnTo>
                      <a:pt x="2532380" y="0"/>
                    </a:lnTo>
                    <a:cubicBezTo>
                      <a:pt x="2946400" y="0"/>
                      <a:pt x="3282950" y="336550"/>
                      <a:pt x="3282950" y="750570"/>
                    </a:cubicBezTo>
                    <a:lnTo>
                      <a:pt x="3282950" y="3282950"/>
                    </a:lnTo>
                    <a:lnTo>
                      <a:pt x="0" y="3282950"/>
                    </a:lnTo>
                    <a:lnTo>
                      <a:pt x="0" y="0"/>
                    </a:lnTo>
                    <a:close/>
                  </a:path>
                </a:pathLst>
              </a:custGeom>
              <a:blipFill>
                <a:blip r:embed="rId9"/>
                <a:stretch>
                  <a:fillRect l="0" t="-38996" r="0" b="-38996"/>
                </a:stretch>
              </a:blipFill>
            </p:spPr>
          </p:sp>
        </p:grpSp>
        <p:grpSp>
          <p:nvGrpSpPr>
            <p:cNvPr name="Group 19" id="19"/>
            <p:cNvGrpSpPr/>
            <p:nvPr/>
          </p:nvGrpSpPr>
          <p:grpSpPr>
            <a:xfrm rot="0">
              <a:off x="9079506" y="9134890"/>
              <a:ext cx="4581110" cy="4581110"/>
              <a:chOff x="0" y="0"/>
              <a:chExt cx="3282950" cy="3282950"/>
            </a:xfrm>
          </p:grpSpPr>
          <p:sp>
            <p:nvSpPr>
              <p:cNvPr name="Freeform 20" id="20"/>
              <p:cNvSpPr/>
              <p:nvPr/>
            </p:nvSpPr>
            <p:spPr>
              <a:xfrm flipH="false" flipV="false" rot="0">
                <a:off x="0" y="0"/>
                <a:ext cx="3282950" cy="3282950"/>
              </a:xfrm>
              <a:custGeom>
                <a:avLst/>
                <a:gdLst/>
                <a:ahLst/>
                <a:cxnLst/>
                <a:rect r="r" b="b" t="t" l="l"/>
                <a:pathLst>
                  <a:path h="3282950" w="3282950">
                    <a:moveTo>
                      <a:pt x="0" y="0"/>
                    </a:moveTo>
                    <a:lnTo>
                      <a:pt x="2532380" y="0"/>
                    </a:lnTo>
                    <a:cubicBezTo>
                      <a:pt x="2946400" y="0"/>
                      <a:pt x="3282950" y="336550"/>
                      <a:pt x="3282950" y="750570"/>
                    </a:cubicBezTo>
                    <a:lnTo>
                      <a:pt x="3282950" y="3282950"/>
                    </a:lnTo>
                    <a:lnTo>
                      <a:pt x="0" y="3282950"/>
                    </a:lnTo>
                    <a:lnTo>
                      <a:pt x="0" y="0"/>
                    </a:lnTo>
                    <a:close/>
                  </a:path>
                </a:pathLst>
              </a:custGeom>
              <a:blipFill>
                <a:blip r:embed="rId10"/>
                <a:stretch>
                  <a:fillRect l="0" t="-16666" r="0" b="-16666"/>
                </a:stretch>
              </a:blipFill>
            </p:spPr>
          </p:sp>
        </p:grpSp>
      </p:grpSp>
      <p:grpSp>
        <p:nvGrpSpPr>
          <p:cNvPr name="Group 21" id="21"/>
          <p:cNvGrpSpPr/>
          <p:nvPr/>
        </p:nvGrpSpPr>
        <p:grpSpPr>
          <a:xfrm rot="0">
            <a:off x="13015212" y="1706611"/>
            <a:ext cx="2327933" cy="2327924"/>
            <a:chOff x="0" y="0"/>
            <a:chExt cx="6350000" cy="6349975"/>
          </a:xfrm>
        </p:grpSpPr>
        <p:sp>
          <p:nvSpPr>
            <p:cNvPr name="Freeform 22" id="22"/>
            <p:cNvSpPr/>
            <p:nvPr/>
          </p:nvSpPr>
          <p:spPr>
            <a:xfrm flipH="false" flipV="false" rot="0">
              <a:off x="0" y="0"/>
              <a:ext cx="6350000" cy="6349975"/>
            </a:xfrm>
            <a:custGeom>
              <a:avLst/>
              <a:gdLst/>
              <a:ahLst/>
              <a:cxnLst/>
              <a:rect r="r" b="b" t="t" l="l"/>
              <a:pathLst>
                <a:path h="6349975" w="6350000">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11"/>
              <a:stretch>
                <a:fillRect l="0" t="0" r="0" b="0"/>
              </a:stretch>
            </a:blipFill>
          </p:spPr>
        </p:sp>
      </p:grpSp>
      <p:grpSp>
        <p:nvGrpSpPr>
          <p:cNvPr name="Group 23" id="23"/>
          <p:cNvGrpSpPr/>
          <p:nvPr/>
        </p:nvGrpSpPr>
        <p:grpSpPr>
          <a:xfrm rot="0">
            <a:off x="11099058" y="5143500"/>
            <a:ext cx="6160242" cy="2487961"/>
            <a:chOff x="0" y="0"/>
            <a:chExt cx="8213657" cy="3317281"/>
          </a:xfrm>
        </p:grpSpPr>
        <p:sp>
          <p:nvSpPr>
            <p:cNvPr name="TextBox 24" id="24"/>
            <p:cNvSpPr txBox="true"/>
            <p:nvPr/>
          </p:nvSpPr>
          <p:spPr>
            <a:xfrm rot="0">
              <a:off x="0" y="2445983"/>
              <a:ext cx="8213657" cy="871298"/>
            </a:xfrm>
            <a:prstGeom prst="rect">
              <a:avLst/>
            </a:prstGeom>
          </p:spPr>
          <p:txBody>
            <a:bodyPr anchor="t" rtlCol="false" tIns="0" lIns="0" bIns="0" rIns="0">
              <a:spAutoFit/>
            </a:bodyPr>
            <a:lstStyle/>
            <a:p>
              <a:pPr algn="l">
                <a:lnSpc>
                  <a:spcPts val="2582"/>
                </a:lnSpc>
              </a:pPr>
              <a:r>
                <a:rPr lang="en-US" sz="2134" spc="128">
                  <a:solidFill>
                    <a:srgbClr val="FFFFFF"/>
                  </a:solidFill>
                  <a:latin typeface="Questrial"/>
                  <a:ea typeface="Questrial"/>
                  <a:cs typeface="Questrial"/>
                  <a:sym typeface="Questrial"/>
                </a:rPr>
                <a:t>Experience and Insights from the Mobility in Croatia</a:t>
              </a:r>
            </a:p>
          </p:txBody>
        </p:sp>
        <p:sp>
          <p:nvSpPr>
            <p:cNvPr name="TextBox 25" id="25"/>
            <p:cNvSpPr txBox="true"/>
            <p:nvPr/>
          </p:nvSpPr>
          <p:spPr>
            <a:xfrm rot="0">
              <a:off x="0" y="28575"/>
              <a:ext cx="8213657" cy="2224334"/>
            </a:xfrm>
            <a:prstGeom prst="rect">
              <a:avLst/>
            </a:prstGeom>
          </p:spPr>
          <p:txBody>
            <a:bodyPr anchor="t" rtlCol="false" tIns="0" lIns="0" bIns="0" rIns="0">
              <a:spAutoFit/>
            </a:bodyPr>
            <a:lstStyle/>
            <a:p>
              <a:pPr algn="l">
                <a:lnSpc>
                  <a:spcPts val="4316"/>
                </a:lnSpc>
              </a:pPr>
              <a:r>
                <a:rPr lang="en-US" sz="3996" spc="235">
                  <a:solidFill>
                    <a:srgbClr val="FFFFFF"/>
                  </a:solidFill>
                  <a:latin typeface="Kenao Sans Serif"/>
                  <a:ea typeface="Kenao Sans Serif"/>
                  <a:cs typeface="Kenao Sans Serif"/>
                  <a:sym typeface="Kenao Sans Serif"/>
                </a:rPr>
                <a:t>ERASMUS+ PROJECT: PRESENTING OUR SCHOOLS</a:t>
              </a:r>
            </a:p>
          </p:txBody>
        </p:sp>
      </p:gr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E1E6EB"/>
        </a:solidFill>
      </p:bgPr>
    </p:bg>
    <p:spTree>
      <p:nvGrpSpPr>
        <p:cNvPr id="1" name=""/>
        <p:cNvGrpSpPr/>
        <p:nvPr/>
      </p:nvGrpSpPr>
      <p:grpSpPr>
        <a:xfrm>
          <a:off x="0" y="0"/>
          <a:ext cx="0" cy="0"/>
          <a:chOff x="0" y="0"/>
          <a:chExt cx="0" cy="0"/>
        </a:xfrm>
      </p:grpSpPr>
      <p:grpSp>
        <p:nvGrpSpPr>
          <p:cNvPr name="Group 2" id="2"/>
          <p:cNvGrpSpPr/>
          <p:nvPr/>
        </p:nvGrpSpPr>
        <p:grpSpPr>
          <a:xfrm rot="0">
            <a:off x="8001000" y="0"/>
            <a:ext cx="10287000" cy="10287000"/>
            <a:chOff x="0" y="0"/>
            <a:chExt cx="3282950" cy="3282950"/>
          </a:xfrm>
        </p:grpSpPr>
        <p:sp>
          <p:nvSpPr>
            <p:cNvPr name="Freeform 3" id="3"/>
            <p:cNvSpPr/>
            <p:nvPr/>
          </p:nvSpPr>
          <p:spPr>
            <a:xfrm flipH="false" flipV="false" rot="0">
              <a:off x="0" y="0"/>
              <a:ext cx="3282950" cy="3282950"/>
            </a:xfrm>
            <a:custGeom>
              <a:avLst/>
              <a:gdLst/>
              <a:ahLst/>
              <a:cxnLst/>
              <a:rect r="r" b="b" t="t" l="l"/>
              <a:pathLst>
                <a:path h="3282950" w="3282950">
                  <a:moveTo>
                    <a:pt x="0" y="0"/>
                  </a:moveTo>
                  <a:lnTo>
                    <a:pt x="2532380" y="0"/>
                  </a:lnTo>
                  <a:cubicBezTo>
                    <a:pt x="2946400" y="0"/>
                    <a:pt x="3282950" y="336550"/>
                    <a:pt x="3282950" y="750570"/>
                  </a:cubicBezTo>
                  <a:lnTo>
                    <a:pt x="3282950" y="3282950"/>
                  </a:lnTo>
                  <a:lnTo>
                    <a:pt x="0" y="3282950"/>
                  </a:lnTo>
                  <a:lnTo>
                    <a:pt x="0" y="0"/>
                  </a:lnTo>
                  <a:close/>
                </a:path>
              </a:pathLst>
            </a:custGeom>
            <a:blipFill>
              <a:blip r:embed="rId2"/>
              <a:stretch>
                <a:fillRect l="0" t="-38888" r="0" b="-38888"/>
              </a:stretch>
            </a:blipFill>
          </p:spPr>
        </p:sp>
      </p:grpSp>
      <p:sp>
        <p:nvSpPr>
          <p:cNvPr name="TextBox 4" id="4"/>
          <p:cNvSpPr txBox="true"/>
          <p:nvPr/>
        </p:nvSpPr>
        <p:spPr>
          <a:xfrm rot="0">
            <a:off x="787364" y="3251336"/>
            <a:ext cx="6507163" cy="4301998"/>
          </a:xfrm>
          <a:prstGeom prst="rect">
            <a:avLst/>
          </a:prstGeom>
        </p:spPr>
        <p:txBody>
          <a:bodyPr anchor="t" rtlCol="false" tIns="0" lIns="0" bIns="0" rIns="0">
            <a:spAutoFit/>
          </a:bodyPr>
          <a:lstStyle/>
          <a:p>
            <a:pPr algn="l">
              <a:lnSpc>
                <a:spcPts val="3146"/>
              </a:lnSpc>
            </a:pPr>
            <a:r>
              <a:rPr lang="en-US" sz="2600" spc="156">
                <a:solidFill>
                  <a:srgbClr val="2E3349"/>
                </a:solidFill>
                <a:latin typeface="Questrial"/>
                <a:ea typeface="Questrial"/>
                <a:cs typeface="Questrial"/>
                <a:sym typeface="Questrial"/>
              </a:rPr>
              <a:t>During our Erasmus+ project, both schools had the chance to present themselves. First, the Croatian high school from Vis island introduced their school, followed by our presentation of Colegiul Tehnic Gheorghe Asachi in Focșani, Romania. The main goal of these presentations was to share information about our schools, education systems, and cultures, and to get to know each other better.</a:t>
            </a:r>
          </a:p>
        </p:txBody>
      </p:sp>
      <p:sp>
        <p:nvSpPr>
          <p:cNvPr name="TextBox 5" id="5"/>
          <p:cNvSpPr txBox="true"/>
          <p:nvPr/>
        </p:nvSpPr>
        <p:spPr>
          <a:xfrm rot="0">
            <a:off x="787364" y="882927"/>
            <a:ext cx="6507163" cy="853386"/>
          </a:xfrm>
          <a:prstGeom prst="rect">
            <a:avLst/>
          </a:prstGeom>
        </p:spPr>
        <p:txBody>
          <a:bodyPr anchor="t" rtlCol="false" tIns="0" lIns="0" bIns="0" rIns="0">
            <a:spAutoFit/>
          </a:bodyPr>
          <a:lstStyle/>
          <a:p>
            <a:pPr algn="l">
              <a:lnSpc>
                <a:spcPts val="6476"/>
              </a:lnSpc>
            </a:pPr>
            <a:r>
              <a:rPr lang="en-US" sz="5996" spc="353">
                <a:solidFill>
                  <a:srgbClr val="2E3349"/>
                </a:solidFill>
                <a:latin typeface="Kenao Sans Serif"/>
                <a:ea typeface="Kenao Sans Serif"/>
                <a:cs typeface="Kenao Sans Serif"/>
                <a:sym typeface="Kenao Sans Serif"/>
              </a:rPr>
              <a:t>INTRODUCTION</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2E3349"/>
        </a:solidFill>
      </p:bgPr>
    </p:bg>
    <p:spTree>
      <p:nvGrpSpPr>
        <p:cNvPr id="1" name=""/>
        <p:cNvGrpSpPr/>
        <p:nvPr/>
      </p:nvGrpSpPr>
      <p:grpSpPr>
        <a:xfrm>
          <a:off x="0" y="0"/>
          <a:ext cx="0" cy="0"/>
          <a:chOff x="0" y="0"/>
          <a:chExt cx="0" cy="0"/>
        </a:xfrm>
      </p:grpSpPr>
      <p:sp>
        <p:nvSpPr>
          <p:cNvPr name="TextBox 2" id="2"/>
          <p:cNvSpPr txBox="true"/>
          <p:nvPr/>
        </p:nvSpPr>
        <p:spPr>
          <a:xfrm rot="0">
            <a:off x="757197" y="3723885"/>
            <a:ext cx="6531589" cy="5103165"/>
          </a:xfrm>
          <a:prstGeom prst="rect">
            <a:avLst/>
          </a:prstGeom>
        </p:spPr>
        <p:txBody>
          <a:bodyPr anchor="t" rtlCol="false" tIns="0" lIns="0" bIns="0" rIns="0">
            <a:spAutoFit/>
          </a:bodyPr>
          <a:lstStyle/>
          <a:p>
            <a:pPr algn="l">
              <a:lnSpc>
                <a:spcPts val="3158"/>
              </a:lnSpc>
            </a:pPr>
            <a:r>
              <a:rPr lang="en-US" sz="2610" spc="156">
                <a:solidFill>
                  <a:srgbClr val="FFFFFF"/>
                </a:solidFill>
                <a:latin typeface="Questrial"/>
                <a:ea typeface="Questrial"/>
                <a:cs typeface="Questrial"/>
                <a:sym typeface="Questrial"/>
              </a:rPr>
              <a:t>The Croatian school is located on Vis island and is a small, friendly high school. They emphasized their personalized approach to education, where teachers know the students well and focus on helping each one individually. They also spoke about environmental awareness and practical activities, which are important parts of their curriculum. Their presentation showed us how they value close relationships and real-world learning experiences.</a:t>
            </a:r>
          </a:p>
        </p:txBody>
      </p:sp>
      <p:sp>
        <p:nvSpPr>
          <p:cNvPr name="TextBox 3" id="3"/>
          <p:cNvSpPr txBox="true"/>
          <p:nvPr/>
        </p:nvSpPr>
        <p:spPr>
          <a:xfrm rot="0">
            <a:off x="757197" y="774695"/>
            <a:ext cx="6531589" cy="2293324"/>
          </a:xfrm>
          <a:prstGeom prst="rect">
            <a:avLst/>
          </a:prstGeom>
        </p:spPr>
        <p:txBody>
          <a:bodyPr anchor="t" rtlCol="false" tIns="0" lIns="0" bIns="0" rIns="0">
            <a:spAutoFit/>
          </a:bodyPr>
          <a:lstStyle/>
          <a:p>
            <a:pPr algn="l">
              <a:lnSpc>
                <a:spcPts val="5959"/>
              </a:lnSpc>
            </a:pPr>
            <a:r>
              <a:rPr lang="en-US" sz="5518" spc="325">
                <a:solidFill>
                  <a:srgbClr val="FFFFFF"/>
                </a:solidFill>
                <a:latin typeface="Kenao Sans Serif"/>
                <a:ea typeface="Kenao Sans Serif"/>
                <a:cs typeface="Kenao Sans Serif"/>
                <a:sym typeface="Kenao Sans Serif"/>
              </a:rPr>
              <a:t>PRESENTATION BY CROATIAN SCHOOL</a:t>
            </a:r>
          </a:p>
        </p:txBody>
      </p:sp>
      <p:grpSp>
        <p:nvGrpSpPr>
          <p:cNvPr name="Group 4" id="4"/>
          <p:cNvGrpSpPr/>
          <p:nvPr/>
        </p:nvGrpSpPr>
        <p:grpSpPr>
          <a:xfrm rot="0">
            <a:off x="8001000" y="0"/>
            <a:ext cx="10287000" cy="10287000"/>
            <a:chOff x="0" y="0"/>
            <a:chExt cx="3282950" cy="3282950"/>
          </a:xfrm>
        </p:grpSpPr>
        <p:sp>
          <p:nvSpPr>
            <p:cNvPr name="Freeform 5" id="5"/>
            <p:cNvSpPr/>
            <p:nvPr/>
          </p:nvSpPr>
          <p:spPr>
            <a:xfrm flipH="false" flipV="false" rot="0">
              <a:off x="0" y="0"/>
              <a:ext cx="3282950" cy="3282950"/>
            </a:xfrm>
            <a:custGeom>
              <a:avLst/>
              <a:gdLst/>
              <a:ahLst/>
              <a:cxnLst/>
              <a:rect r="r" b="b" t="t" l="l"/>
              <a:pathLst>
                <a:path h="3282950" w="3282950">
                  <a:moveTo>
                    <a:pt x="0" y="0"/>
                  </a:moveTo>
                  <a:lnTo>
                    <a:pt x="2532380" y="0"/>
                  </a:lnTo>
                  <a:cubicBezTo>
                    <a:pt x="2946400" y="0"/>
                    <a:pt x="3282950" y="336550"/>
                    <a:pt x="3282950" y="750570"/>
                  </a:cubicBezTo>
                  <a:lnTo>
                    <a:pt x="3282950" y="3282950"/>
                  </a:lnTo>
                  <a:lnTo>
                    <a:pt x="0" y="3282950"/>
                  </a:lnTo>
                  <a:lnTo>
                    <a:pt x="0" y="0"/>
                  </a:lnTo>
                  <a:close/>
                </a:path>
              </a:pathLst>
            </a:custGeom>
            <a:blipFill>
              <a:blip r:embed="rId2"/>
              <a:stretch>
                <a:fillRect l="0" t="-38996" r="0" b="-38996"/>
              </a:stretch>
            </a:blipFill>
          </p:spPr>
        </p:sp>
      </p:gr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E1E6EB"/>
        </a:solidFill>
      </p:bgPr>
    </p:bg>
    <p:spTree>
      <p:nvGrpSpPr>
        <p:cNvPr id="1" name=""/>
        <p:cNvGrpSpPr/>
        <p:nvPr/>
      </p:nvGrpSpPr>
      <p:grpSpPr>
        <a:xfrm>
          <a:off x="0" y="0"/>
          <a:ext cx="0" cy="0"/>
          <a:chOff x="0" y="0"/>
          <a:chExt cx="0" cy="0"/>
        </a:xfrm>
      </p:grpSpPr>
      <p:grpSp>
        <p:nvGrpSpPr>
          <p:cNvPr name="Group 2" id="2"/>
          <p:cNvGrpSpPr/>
          <p:nvPr/>
        </p:nvGrpSpPr>
        <p:grpSpPr>
          <a:xfrm rot="0">
            <a:off x="8001000" y="0"/>
            <a:ext cx="10287000" cy="10287000"/>
            <a:chOff x="0" y="0"/>
            <a:chExt cx="3282950" cy="3282950"/>
          </a:xfrm>
        </p:grpSpPr>
        <p:sp>
          <p:nvSpPr>
            <p:cNvPr name="Freeform 3" id="3"/>
            <p:cNvSpPr/>
            <p:nvPr/>
          </p:nvSpPr>
          <p:spPr>
            <a:xfrm flipH="false" flipV="false" rot="0">
              <a:off x="0" y="0"/>
              <a:ext cx="3282950" cy="3282950"/>
            </a:xfrm>
            <a:custGeom>
              <a:avLst/>
              <a:gdLst/>
              <a:ahLst/>
              <a:cxnLst/>
              <a:rect r="r" b="b" t="t" l="l"/>
              <a:pathLst>
                <a:path h="3282950" w="3282950">
                  <a:moveTo>
                    <a:pt x="0" y="0"/>
                  </a:moveTo>
                  <a:lnTo>
                    <a:pt x="2532380" y="0"/>
                  </a:lnTo>
                  <a:cubicBezTo>
                    <a:pt x="2946400" y="0"/>
                    <a:pt x="3282950" y="336550"/>
                    <a:pt x="3282950" y="750570"/>
                  </a:cubicBezTo>
                  <a:lnTo>
                    <a:pt x="3282950" y="3282950"/>
                  </a:lnTo>
                  <a:lnTo>
                    <a:pt x="0" y="3282950"/>
                  </a:lnTo>
                  <a:lnTo>
                    <a:pt x="0" y="0"/>
                  </a:lnTo>
                  <a:close/>
                </a:path>
              </a:pathLst>
            </a:custGeom>
            <a:blipFill>
              <a:blip r:embed="rId2"/>
              <a:stretch>
                <a:fillRect l="-20796" t="0" r="-20796" b="0"/>
              </a:stretch>
            </a:blipFill>
          </p:spPr>
        </p:sp>
      </p:grpSp>
      <p:sp>
        <p:nvSpPr>
          <p:cNvPr name="TextBox 4" id="4"/>
          <p:cNvSpPr txBox="true"/>
          <p:nvPr/>
        </p:nvSpPr>
        <p:spPr>
          <a:xfrm rot="0">
            <a:off x="521659" y="3310106"/>
            <a:ext cx="6160242" cy="5473573"/>
          </a:xfrm>
          <a:prstGeom prst="rect">
            <a:avLst/>
          </a:prstGeom>
        </p:spPr>
        <p:txBody>
          <a:bodyPr anchor="t" rtlCol="false" tIns="0" lIns="0" bIns="0" rIns="0">
            <a:spAutoFit/>
          </a:bodyPr>
          <a:lstStyle/>
          <a:p>
            <a:pPr algn="l">
              <a:lnSpc>
                <a:spcPts val="3146"/>
              </a:lnSpc>
            </a:pPr>
            <a:r>
              <a:rPr lang="en-US" sz="2600" spc="156">
                <a:solidFill>
                  <a:srgbClr val="2E3349"/>
                </a:solidFill>
                <a:latin typeface="Questrial"/>
                <a:ea typeface="Questrial"/>
                <a:cs typeface="Questrial"/>
                <a:sym typeface="Questrial"/>
              </a:rPr>
              <a:t>When it was our turn, we introduced Colegiul Tehnic Gheorghe Asachi, located in Focșani, Romania. We explained that our school focuses on technological and theoretical domain. We also talked about our modern facilities, including well-equipped laboratories, and the many extracurricular activities available to students. Additionally, we shared information about Romanian culture, traditions, and history to help our Croatian peers understand our background better.</a:t>
            </a:r>
          </a:p>
        </p:txBody>
      </p:sp>
      <p:sp>
        <p:nvSpPr>
          <p:cNvPr name="TextBox 5" id="5"/>
          <p:cNvSpPr txBox="true"/>
          <p:nvPr/>
        </p:nvSpPr>
        <p:spPr>
          <a:xfrm rot="0">
            <a:off x="521659" y="506485"/>
            <a:ext cx="6667283" cy="1838652"/>
          </a:xfrm>
          <a:prstGeom prst="rect">
            <a:avLst/>
          </a:prstGeom>
        </p:spPr>
        <p:txBody>
          <a:bodyPr anchor="t" rtlCol="false" tIns="0" lIns="0" bIns="0" rIns="0">
            <a:spAutoFit/>
          </a:bodyPr>
          <a:lstStyle/>
          <a:p>
            <a:pPr algn="l">
              <a:lnSpc>
                <a:spcPts val="4748"/>
              </a:lnSpc>
            </a:pPr>
            <a:r>
              <a:rPr lang="en-US" sz="4396" spc="259">
                <a:solidFill>
                  <a:srgbClr val="2E3349"/>
                </a:solidFill>
                <a:latin typeface="Kenao Sans Serif"/>
                <a:ea typeface="Kenao Sans Serif"/>
                <a:cs typeface="Kenao Sans Serif"/>
                <a:sym typeface="Kenao Sans Serif"/>
              </a:rPr>
              <a:t>OUR PRESENTATION: COLEGIUL TEHNIC GHEORGHE ASACHI</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2E3349"/>
        </a:solidFill>
      </p:bgPr>
    </p:bg>
    <p:spTree>
      <p:nvGrpSpPr>
        <p:cNvPr id="1" name=""/>
        <p:cNvGrpSpPr/>
        <p:nvPr/>
      </p:nvGrpSpPr>
      <p:grpSpPr>
        <a:xfrm>
          <a:off x="0" y="0"/>
          <a:ext cx="0" cy="0"/>
          <a:chOff x="0" y="0"/>
          <a:chExt cx="0" cy="0"/>
        </a:xfrm>
      </p:grpSpPr>
      <p:grpSp>
        <p:nvGrpSpPr>
          <p:cNvPr name="Group 2" id="2"/>
          <p:cNvGrpSpPr/>
          <p:nvPr/>
        </p:nvGrpSpPr>
        <p:grpSpPr>
          <a:xfrm rot="0">
            <a:off x="8001000" y="0"/>
            <a:ext cx="10287000" cy="10287000"/>
            <a:chOff x="0" y="0"/>
            <a:chExt cx="3282950" cy="3282950"/>
          </a:xfrm>
        </p:grpSpPr>
        <p:sp>
          <p:nvSpPr>
            <p:cNvPr name="Freeform 3" id="3"/>
            <p:cNvSpPr/>
            <p:nvPr/>
          </p:nvSpPr>
          <p:spPr>
            <a:xfrm flipH="false" flipV="false" rot="0">
              <a:off x="0" y="0"/>
              <a:ext cx="3282950" cy="3282950"/>
            </a:xfrm>
            <a:custGeom>
              <a:avLst/>
              <a:gdLst/>
              <a:ahLst/>
              <a:cxnLst/>
              <a:rect r="r" b="b" t="t" l="l"/>
              <a:pathLst>
                <a:path h="3282950" w="3282950">
                  <a:moveTo>
                    <a:pt x="0" y="0"/>
                  </a:moveTo>
                  <a:lnTo>
                    <a:pt x="2532380" y="0"/>
                  </a:lnTo>
                  <a:cubicBezTo>
                    <a:pt x="2946400" y="0"/>
                    <a:pt x="3282950" y="336550"/>
                    <a:pt x="3282950" y="750570"/>
                  </a:cubicBezTo>
                  <a:lnTo>
                    <a:pt x="3282950" y="3282950"/>
                  </a:lnTo>
                  <a:lnTo>
                    <a:pt x="0" y="3282950"/>
                  </a:lnTo>
                  <a:lnTo>
                    <a:pt x="0" y="0"/>
                  </a:lnTo>
                  <a:close/>
                </a:path>
              </a:pathLst>
            </a:custGeom>
            <a:blipFill>
              <a:blip r:embed="rId2"/>
              <a:stretch>
                <a:fillRect l="-16747" t="0" r="-16747" b="0"/>
              </a:stretch>
            </a:blipFill>
          </p:spPr>
        </p:sp>
      </p:grpSp>
      <p:sp>
        <p:nvSpPr>
          <p:cNvPr name="TextBox 4" id="4"/>
          <p:cNvSpPr txBox="true"/>
          <p:nvPr/>
        </p:nvSpPr>
        <p:spPr>
          <a:xfrm rot="0">
            <a:off x="757197" y="3324366"/>
            <a:ext cx="6160242" cy="5083048"/>
          </a:xfrm>
          <a:prstGeom prst="rect">
            <a:avLst/>
          </a:prstGeom>
        </p:spPr>
        <p:txBody>
          <a:bodyPr anchor="t" rtlCol="false" tIns="0" lIns="0" bIns="0" rIns="0">
            <a:spAutoFit/>
          </a:bodyPr>
          <a:lstStyle/>
          <a:p>
            <a:pPr algn="l">
              <a:lnSpc>
                <a:spcPts val="3146"/>
              </a:lnSpc>
            </a:pPr>
            <a:r>
              <a:rPr lang="en-US" sz="2600" spc="156">
                <a:solidFill>
                  <a:srgbClr val="FFFFFF"/>
                </a:solidFill>
                <a:latin typeface="Questrial"/>
                <a:ea typeface="Questrial"/>
                <a:cs typeface="Questrial"/>
                <a:sym typeface="Questrial"/>
              </a:rPr>
              <a:t>The Croatian students were very curious and asked several questions about our school and culture. They showed positive interest in our technical education and were especially fascinated by Romanian traditions, food, and music. Their questions and comments made it clear that they enjoyed our presentation and that it sparked their interest in Romania. Some even expressed the wish to visit our country and school in the future.</a:t>
            </a:r>
          </a:p>
        </p:txBody>
      </p:sp>
      <p:sp>
        <p:nvSpPr>
          <p:cNvPr name="TextBox 5" id="5"/>
          <p:cNvSpPr txBox="true"/>
          <p:nvPr/>
        </p:nvSpPr>
        <p:spPr>
          <a:xfrm rot="0">
            <a:off x="757197" y="705714"/>
            <a:ext cx="6160242" cy="1501467"/>
          </a:xfrm>
          <a:prstGeom prst="rect">
            <a:avLst/>
          </a:prstGeom>
        </p:spPr>
        <p:txBody>
          <a:bodyPr anchor="t" rtlCol="false" tIns="0" lIns="0" bIns="0" rIns="0">
            <a:spAutoFit/>
          </a:bodyPr>
          <a:lstStyle/>
          <a:p>
            <a:pPr algn="l">
              <a:lnSpc>
                <a:spcPts val="5828"/>
              </a:lnSpc>
            </a:pPr>
            <a:r>
              <a:rPr lang="en-US" sz="5396" spc="318">
                <a:solidFill>
                  <a:srgbClr val="FFFFFF"/>
                </a:solidFill>
                <a:latin typeface="Kenao Sans Serif"/>
                <a:ea typeface="Kenao Sans Serif"/>
                <a:cs typeface="Kenao Sans Serif"/>
                <a:sym typeface="Kenao Sans Serif"/>
              </a:rPr>
              <a:t>REACTIONS AND FEEDBACK</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E1E6EB"/>
        </a:solidFill>
      </p:bgPr>
    </p:bg>
    <p:spTree>
      <p:nvGrpSpPr>
        <p:cNvPr id="1" name=""/>
        <p:cNvGrpSpPr/>
        <p:nvPr/>
      </p:nvGrpSpPr>
      <p:grpSpPr>
        <a:xfrm>
          <a:off x="0" y="0"/>
          <a:ext cx="0" cy="0"/>
          <a:chOff x="0" y="0"/>
          <a:chExt cx="0" cy="0"/>
        </a:xfrm>
      </p:grpSpPr>
      <p:grpSp>
        <p:nvGrpSpPr>
          <p:cNvPr name="Group 2" id="2"/>
          <p:cNvGrpSpPr/>
          <p:nvPr/>
        </p:nvGrpSpPr>
        <p:grpSpPr>
          <a:xfrm rot="0">
            <a:off x="8001000" y="0"/>
            <a:ext cx="10287000" cy="10287000"/>
            <a:chOff x="0" y="0"/>
            <a:chExt cx="3282950" cy="3282950"/>
          </a:xfrm>
        </p:grpSpPr>
        <p:sp>
          <p:nvSpPr>
            <p:cNvPr name="Freeform 3" id="3"/>
            <p:cNvSpPr/>
            <p:nvPr/>
          </p:nvSpPr>
          <p:spPr>
            <a:xfrm flipH="false" flipV="false" rot="0">
              <a:off x="0" y="0"/>
              <a:ext cx="3282950" cy="3282950"/>
            </a:xfrm>
            <a:custGeom>
              <a:avLst/>
              <a:gdLst/>
              <a:ahLst/>
              <a:cxnLst/>
              <a:rect r="r" b="b" t="t" l="l"/>
              <a:pathLst>
                <a:path h="3282950" w="3282950">
                  <a:moveTo>
                    <a:pt x="0" y="0"/>
                  </a:moveTo>
                  <a:lnTo>
                    <a:pt x="2532380" y="0"/>
                  </a:lnTo>
                  <a:cubicBezTo>
                    <a:pt x="2946400" y="0"/>
                    <a:pt x="3282950" y="336550"/>
                    <a:pt x="3282950" y="750570"/>
                  </a:cubicBezTo>
                  <a:lnTo>
                    <a:pt x="3282950" y="3282950"/>
                  </a:lnTo>
                  <a:lnTo>
                    <a:pt x="0" y="3282950"/>
                  </a:lnTo>
                  <a:lnTo>
                    <a:pt x="0" y="0"/>
                  </a:lnTo>
                  <a:close/>
                </a:path>
              </a:pathLst>
            </a:custGeom>
            <a:blipFill>
              <a:blip r:embed="rId2"/>
              <a:stretch>
                <a:fillRect l="0" t="-16747" r="0" b="-16747"/>
              </a:stretch>
            </a:blipFill>
          </p:spPr>
        </p:sp>
      </p:grpSp>
      <p:sp>
        <p:nvSpPr>
          <p:cNvPr name="TextBox 4" id="4"/>
          <p:cNvSpPr txBox="true"/>
          <p:nvPr/>
        </p:nvSpPr>
        <p:spPr>
          <a:xfrm rot="0">
            <a:off x="606362" y="2867153"/>
            <a:ext cx="6854084" cy="5864098"/>
          </a:xfrm>
          <a:prstGeom prst="rect">
            <a:avLst/>
          </a:prstGeom>
        </p:spPr>
        <p:txBody>
          <a:bodyPr anchor="t" rtlCol="false" tIns="0" lIns="0" bIns="0" rIns="0">
            <a:spAutoFit/>
          </a:bodyPr>
          <a:lstStyle/>
          <a:p>
            <a:pPr algn="l">
              <a:lnSpc>
                <a:spcPts val="3146"/>
              </a:lnSpc>
            </a:pPr>
            <a:r>
              <a:rPr lang="en-US" sz="2600" spc="156">
                <a:solidFill>
                  <a:srgbClr val="2E3349"/>
                </a:solidFill>
                <a:latin typeface="Questrial"/>
                <a:ea typeface="Questrial"/>
                <a:cs typeface="Questrial"/>
                <a:sym typeface="Questrial"/>
              </a:rPr>
              <a:t>This experience helped me grow and step out of my comfort zone.</a:t>
            </a:r>
          </a:p>
          <a:p>
            <a:pPr algn="l">
              <a:lnSpc>
                <a:spcPts val="3146"/>
              </a:lnSpc>
            </a:pPr>
            <a:r>
              <a:rPr lang="en-US" sz="2600" spc="156">
                <a:solidFill>
                  <a:srgbClr val="2E3349"/>
                </a:solidFill>
                <a:latin typeface="Questrial"/>
                <a:ea typeface="Questrial"/>
                <a:cs typeface="Questrial"/>
                <a:sym typeface="Questrial"/>
              </a:rPr>
              <a:t> Although I was nervous at first, I managed to connect with new people and enjoy every moment.</a:t>
            </a:r>
          </a:p>
          <a:p>
            <a:pPr algn="l">
              <a:lnSpc>
                <a:spcPts val="3146"/>
              </a:lnSpc>
            </a:pPr>
            <a:r>
              <a:rPr lang="en-US" sz="2600" spc="156">
                <a:solidFill>
                  <a:srgbClr val="2E3349"/>
                </a:solidFill>
                <a:latin typeface="Questrial"/>
                <a:ea typeface="Questrial"/>
                <a:cs typeface="Questrial"/>
                <a:sym typeface="Questrial"/>
              </a:rPr>
              <a:t> One of the most joyful parts was seeing how well we presented our school and culture.</a:t>
            </a:r>
          </a:p>
          <a:p>
            <a:pPr algn="l">
              <a:lnSpc>
                <a:spcPts val="3146"/>
              </a:lnSpc>
            </a:pPr>
            <a:r>
              <a:rPr lang="en-US" sz="2600" spc="156">
                <a:solidFill>
                  <a:srgbClr val="2E3349"/>
                </a:solidFill>
                <a:latin typeface="Questrial"/>
                <a:ea typeface="Questrial"/>
                <a:cs typeface="Questrial"/>
                <a:sym typeface="Questrial"/>
              </a:rPr>
              <a:t> I discovered that I can be more confident, open-minded, and adaptable than I thought.</a:t>
            </a:r>
          </a:p>
          <a:p>
            <a:pPr algn="l">
              <a:lnSpc>
                <a:spcPts val="3146"/>
              </a:lnSpc>
            </a:pPr>
            <a:r>
              <a:rPr lang="en-US" sz="2600" spc="156">
                <a:solidFill>
                  <a:srgbClr val="2E3349"/>
                </a:solidFill>
                <a:latin typeface="Questrial"/>
                <a:ea typeface="Questrial"/>
                <a:cs typeface="Questrial"/>
                <a:sym typeface="Questrial"/>
              </a:rPr>
              <a:t> After this mobility, I want to keep improving my communication skills and learn even more about different culture</a:t>
            </a:r>
          </a:p>
          <a:p>
            <a:pPr algn="l">
              <a:lnSpc>
                <a:spcPts val="3146"/>
              </a:lnSpc>
            </a:pPr>
          </a:p>
        </p:txBody>
      </p:sp>
      <p:sp>
        <p:nvSpPr>
          <p:cNvPr name="TextBox 5" id="5"/>
          <p:cNvSpPr txBox="true"/>
          <p:nvPr/>
        </p:nvSpPr>
        <p:spPr>
          <a:xfrm rot="0">
            <a:off x="606362" y="864577"/>
            <a:ext cx="6160242" cy="1501467"/>
          </a:xfrm>
          <a:prstGeom prst="rect">
            <a:avLst/>
          </a:prstGeom>
        </p:spPr>
        <p:txBody>
          <a:bodyPr anchor="t" rtlCol="false" tIns="0" lIns="0" bIns="0" rIns="0">
            <a:spAutoFit/>
          </a:bodyPr>
          <a:lstStyle/>
          <a:p>
            <a:pPr algn="l">
              <a:lnSpc>
                <a:spcPts val="5828"/>
              </a:lnSpc>
            </a:pPr>
            <a:r>
              <a:rPr lang="en-US" sz="5396" spc="318">
                <a:solidFill>
                  <a:srgbClr val="2E3349"/>
                </a:solidFill>
                <a:latin typeface="Kenao Sans Serif"/>
                <a:ea typeface="Kenao Sans Serif"/>
                <a:cs typeface="Kenao Sans Serif"/>
                <a:sym typeface="Kenao Sans Serif"/>
              </a:rPr>
              <a:t>PERSONAL EXPERIENCE</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2E3349"/>
        </a:solidFill>
      </p:bgPr>
    </p:bg>
    <p:spTree>
      <p:nvGrpSpPr>
        <p:cNvPr id="1" name=""/>
        <p:cNvGrpSpPr/>
        <p:nvPr/>
      </p:nvGrpSpPr>
      <p:grpSpPr>
        <a:xfrm>
          <a:off x="0" y="0"/>
          <a:ext cx="0" cy="0"/>
          <a:chOff x="0" y="0"/>
          <a:chExt cx="0" cy="0"/>
        </a:xfrm>
      </p:grpSpPr>
      <p:grpSp>
        <p:nvGrpSpPr>
          <p:cNvPr name="Group 2" id="2"/>
          <p:cNvGrpSpPr/>
          <p:nvPr/>
        </p:nvGrpSpPr>
        <p:grpSpPr>
          <a:xfrm rot="0">
            <a:off x="8001000" y="0"/>
            <a:ext cx="10287000" cy="10287000"/>
            <a:chOff x="0" y="0"/>
            <a:chExt cx="3282950" cy="3282950"/>
          </a:xfrm>
        </p:grpSpPr>
        <p:sp>
          <p:nvSpPr>
            <p:cNvPr name="Freeform 3" id="3"/>
            <p:cNvSpPr/>
            <p:nvPr/>
          </p:nvSpPr>
          <p:spPr>
            <a:xfrm flipH="false" flipV="false" rot="0">
              <a:off x="0" y="0"/>
              <a:ext cx="3282950" cy="3282950"/>
            </a:xfrm>
            <a:custGeom>
              <a:avLst/>
              <a:gdLst/>
              <a:ahLst/>
              <a:cxnLst/>
              <a:rect r="r" b="b" t="t" l="l"/>
              <a:pathLst>
                <a:path h="3282950" w="3282950">
                  <a:moveTo>
                    <a:pt x="0" y="0"/>
                  </a:moveTo>
                  <a:lnTo>
                    <a:pt x="2532380" y="0"/>
                  </a:lnTo>
                  <a:cubicBezTo>
                    <a:pt x="2946400" y="0"/>
                    <a:pt x="3282950" y="336550"/>
                    <a:pt x="3282950" y="750570"/>
                  </a:cubicBezTo>
                  <a:lnTo>
                    <a:pt x="3282950" y="3282950"/>
                  </a:lnTo>
                  <a:lnTo>
                    <a:pt x="0" y="3282950"/>
                  </a:lnTo>
                  <a:lnTo>
                    <a:pt x="0" y="0"/>
                  </a:lnTo>
                  <a:close/>
                </a:path>
              </a:pathLst>
            </a:custGeom>
            <a:blipFill>
              <a:blip r:embed="rId2"/>
              <a:stretch>
                <a:fillRect l="-16747" t="0" r="-16747" b="0"/>
              </a:stretch>
            </a:blipFill>
          </p:spPr>
        </p:sp>
      </p:grpSp>
      <p:sp>
        <p:nvSpPr>
          <p:cNvPr name="TextBox 4" id="4"/>
          <p:cNvSpPr txBox="true"/>
          <p:nvPr/>
        </p:nvSpPr>
        <p:spPr>
          <a:xfrm rot="0">
            <a:off x="757197" y="2645608"/>
            <a:ext cx="6431746" cy="5664263"/>
          </a:xfrm>
          <a:prstGeom prst="rect">
            <a:avLst/>
          </a:prstGeom>
        </p:spPr>
        <p:txBody>
          <a:bodyPr anchor="t" rtlCol="false" tIns="0" lIns="0" bIns="0" rIns="0">
            <a:spAutoFit/>
          </a:bodyPr>
          <a:lstStyle/>
          <a:p>
            <a:pPr algn="l">
              <a:lnSpc>
                <a:spcPts val="3267"/>
              </a:lnSpc>
            </a:pPr>
            <a:r>
              <a:rPr lang="en-US" sz="2700" spc="162">
                <a:solidFill>
                  <a:srgbClr val="FFFFFF"/>
                </a:solidFill>
                <a:latin typeface="Questrial"/>
                <a:ea typeface="Questrial"/>
                <a:cs typeface="Questrial"/>
                <a:sym typeface="Questrial"/>
              </a:rPr>
              <a:t>This presentation was a great opportunity to build connections and mutual understanding between our two schools. It encouraged cultural exchange and friendship, helping us appreciate both similarities and differences. Personally, this experience motivated me to participate in more Erasmus+ projects in the future, as it shows how valuable these international exchanges are for learning and growing.</a:t>
            </a:r>
          </a:p>
          <a:p>
            <a:pPr algn="l">
              <a:lnSpc>
                <a:spcPts val="2662"/>
              </a:lnSpc>
            </a:pPr>
          </a:p>
        </p:txBody>
      </p:sp>
      <p:sp>
        <p:nvSpPr>
          <p:cNvPr name="TextBox 5" id="5"/>
          <p:cNvSpPr txBox="true"/>
          <p:nvPr/>
        </p:nvSpPr>
        <p:spPr>
          <a:xfrm rot="0">
            <a:off x="892948" y="886716"/>
            <a:ext cx="6160242" cy="768042"/>
          </a:xfrm>
          <a:prstGeom prst="rect">
            <a:avLst/>
          </a:prstGeom>
        </p:spPr>
        <p:txBody>
          <a:bodyPr anchor="t" rtlCol="false" tIns="0" lIns="0" bIns="0" rIns="0">
            <a:spAutoFit/>
          </a:bodyPr>
          <a:lstStyle/>
          <a:p>
            <a:pPr algn="l">
              <a:lnSpc>
                <a:spcPts val="5828"/>
              </a:lnSpc>
            </a:pPr>
            <a:r>
              <a:rPr lang="en-US" sz="5396" spc="318">
                <a:solidFill>
                  <a:srgbClr val="FFFFFF"/>
                </a:solidFill>
                <a:latin typeface="Kenao Sans Serif"/>
                <a:ea typeface="Kenao Sans Serif"/>
                <a:cs typeface="Kenao Sans Serif"/>
                <a:sym typeface="Kenao Sans Serif"/>
              </a:rPr>
              <a:t>CONCLUSION</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DAGplxglE1A</dc:identifier>
  <dcterms:modified xsi:type="dcterms:W3CDTF">2011-08-01T06:04:30Z</dcterms:modified>
  <cp:revision>1</cp:revision>
  <dc:title>Erasmus+ Project: Presenting Our Schools</dc:title>
</cp:coreProperties>
</file>