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80" r:id="rId4"/>
    <p:sldId id="281" r:id="rId5"/>
    <p:sldId id="282" r:id="rId6"/>
    <p:sldId id="258" r:id="rId7"/>
    <p:sldId id="259" r:id="rId8"/>
    <p:sldId id="283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85" r:id="rId22"/>
    <p:sldId id="275" r:id="rId23"/>
    <p:sldId id="286" r:id="rId24"/>
    <p:sldId id="277" r:id="rId25"/>
    <p:sldId id="278" r:id="rId26"/>
    <p:sldId id="279" r:id="rId27"/>
    <p:sldId id="287" r:id="rId28"/>
  </p:sldIdLst>
  <p:sldSz cx="7556500" cy="5334000"/>
  <p:notesSz cx="7556500" cy="533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397" y="-7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1653540"/>
            <a:ext cx="6428422" cy="112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2987040"/>
            <a:ext cx="5293995" cy="1333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BD1E2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BC1F2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BD1E2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BD1E2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3585" y="306948"/>
            <a:ext cx="4093210" cy="763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BD1E2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4061" y="1563214"/>
            <a:ext cx="6445250" cy="1157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50" b="0" i="0">
                <a:solidFill>
                  <a:srgbClr val="BC1F2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4960620"/>
            <a:ext cx="2420112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>
    <p:random/>
  </p:transition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zneWb-DnJ0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jpeg"/><Relationship Id="rId5" Type="http://schemas.openxmlformats.org/officeDocument/2006/relationships/image" Target="../media/image29.jpeg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jpeg"/><Relationship Id="rId5" Type="http://schemas.openxmlformats.org/officeDocument/2006/relationships/image" Target="../media/image29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06" y="0"/>
            <a:ext cx="7555230" cy="5418455"/>
            <a:chOff x="5306" y="0"/>
            <a:chExt cx="7555230" cy="5418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6" y="0"/>
              <a:ext cx="7554693" cy="26781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06" y="2671352"/>
              <a:ext cx="7554693" cy="265664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29313" y="0"/>
              <a:ext cx="12065" cy="5328285"/>
            </a:xfrm>
            <a:custGeom>
              <a:avLst/>
              <a:gdLst/>
              <a:ahLst/>
              <a:cxnLst/>
              <a:rect l="l" t="t" r="r" b="b"/>
              <a:pathLst>
                <a:path w="12064" h="5328285">
                  <a:moveTo>
                    <a:pt x="0" y="0"/>
                  </a:moveTo>
                  <a:lnTo>
                    <a:pt x="6621" y="3082239"/>
                  </a:lnTo>
                  <a:lnTo>
                    <a:pt x="10027" y="4667828"/>
                  </a:lnTo>
                  <a:lnTo>
                    <a:pt x="11282" y="5251993"/>
                  </a:lnTo>
                  <a:lnTo>
                    <a:pt x="11445" y="5328000"/>
                  </a:lnTo>
                </a:path>
              </a:pathLst>
            </a:custGeom>
            <a:ln w="89999">
              <a:solidFill>
                <a:srgbClr val="9F1B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06" y="2626352"/>
              <a:ext cx="7555230" cy="90170"/>
            </a:xfrm>
            <a:custGeom>
              <a:avLst/>
              <a:gdLst/>
              <a:ahLst/>
              <a:cxnLst/>
              <a:rect l="l" t="t" r="r" b="b"/>
              <a:pathLst>
                <a:path w="7555230" h="90169">
                  <a:moveTo>
                    <a:pt x="0" y="89999"/>
                  </a:moveTo>
                  <a:lnTo>
                    <a:pt x="7554693" y="89999"/>
                  </a:lnTo>
                  <a:lnTo>
                    <a:pt x="7554693" y="0"/>
                  </a:lnTo>
                  <a:lnTo>
                    <a:pt x="0" y="0"/>
                  </a:lnTo>
                  <a:lnTo>
                    <a:pt x="0" y="89999"/>
                  </a:lnTo>
                  <a:close/>
                </a:path>
              </a:pathLst>
            </a:custGeom>
            <a:solidFill>
              <a:srgbClr val="9F1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8985" y="2028125"/>
              <a:ext cx="1416097" cy="169772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1583"/>
            <a:ext cx="1184681" cy="81874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6490" y="348301"/>
            <a:ext cx="5764637" cy="138087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659954"/>
            <a:ext cx="5789063" cy="8554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08902" y="3623293"/>
            <a:ext cx="1551077" cy="114869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76926" y="1885774"/>
            <a:ext cx="6798945" cy="1639550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 marR="5080" indent="12065" algn="just">
              <a:lnSpc>
                <a:spcPct val="94600"/>
              </a:lnSpc>
              <a:spcBef>
                <a:spcPts val="244"/>
              </a:spcBef>
            </a:pPr>
            <a:r>
              <a:rPr sz="2200" spc="4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Colegiul </a:t>
            </a:r>
            <a:r>
              <a:rPr sz="2200" spc="3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Tehnic </a:t>
            </a:r>
            <a:r>
              <a:rPr sz="2200" spc="11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"Gheorghe </a:t>
            </a:r>
            <a:r>
              <a:rPr sz="2200" spc="8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Asachi" </a:t>
            </a:r>
            <a:r>
              <a:rPr sz="2200" spc="6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Focsani </a:t>
            </a:r>
            <a:r>
              <a:rPr sz="2200" spc="2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is </a:t>
            </a:r>
            <a:r>
              <a:rPr sz="2200" spc="9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a </a:t>
            </a:r>
            <a:r>
              <a:rPr sz="2200" spc="13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VET </a:t>
            </a:r>
            <a:r>
              <a:rPr sz="2200" spc="14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14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public </a:t>
            </a:r>
            <a:r>
              <a:rPr sz="2200" spc="15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educational </a:t>
            </a:r>
            <a:r>
              <a:rPr sz="2200" spc="14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institution</a:t>
            </a:r>
            <a:r>
              <a:rPr sz="2200" spc="15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11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which</a:t>
            </a:r>
            <a:r>
              <a:rPr sz="2200" spc="114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10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has</a:t>
            </a:r>
            <a:r>
              <a:rPr sz="2200" spc="11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14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provided </a:t>
            </a:r>
            <a:r>
              <a:rPr sz="2200" spc="15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7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education</a:t>
            </a:r>
            <a:r>
              <a:rPr sz="2200" spc="8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and</a:t>
            </a:r>
            <a:r>
              <a:rPr sz="2200" spc="10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95">
                <a:solidFill>
                  <a:srgbClr val="BC1D23"/>
                </a:solidFill>
                <a:latin typeface="Arial" pitchFamily="34" charset="0"/>
                <a:cs typeface="Times New Roman"/>
              </a:rPr>
              <a:t>training</a:t>
            </a:r>
            <a:r>
              <a:rPr sz="2200" spc="-4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30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since </a:t>
            </a:r>
            <a:r>
              <a:rPr sz="2200" spc="-525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5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1883.</a:t>
            </a:r>
            <a:r>
              <a:rPr sz="2200" spc="-19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3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It</a:t>
            </a:r>
            <a:r>
              <a:rPr sz="2200" spc="6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2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i</a:t>
            </a:r>
            <a:r>
              <a:rPr sz="2200" spc="3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s</a:t>
            </a:r>
            <a:r>
              <a:rPr sz="2200" spc="-18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locate</a:t>
            </a:r>
            <a:r>
              <a:rPr sz="2200" spc="6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d</a:t>
            </a:r>
            <a:r>
              <a:rPr sz="220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i</a:t>
            </a:r>
            <a:r>
              <a:rPr sz="2200" spc="8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n</a:t>
            </a:r>
            <a:r>
              <a:rPr sz="2200" spc="-11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7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Sout</a:t>
            </a:r>
            <a:r>
              <a:rPr sz="2200" spc="8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h</a:t>
            </a:r>
            <a:r>
              <a:rPr sz="2200" spc="-15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17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-East</a:t>
            </a:r>
            <a:r>
              <a:rPr sz="2200" spc="-6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-3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of</a:t>
            </a:r>
            <a:r>
              <a:rPr sz="2200" spc="-5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8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Romania</a:t>
            </a:r>
            <a:r>
              <a:rPr sz="2200" spc="4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,</a:t>
            </a:r>
            <a:r>
              <a:rPr sz="2200" spc="-3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i</a:t>
            </a:r>
            <a:r>
              <a:rPr sz="2200" spc="8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n</a:t>
            </a:r>
            <a:r>
              <a:rPr sz="2200" spc="-5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9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a</a:t>
            </a:r>
            <a:r>
              <a:rPr sz="2200" spc="-7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5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medium  </a:t>
            </a:r>
            <a:r>
              <a:rPr sz="2200" spc="3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sized-town</a:t>
            </a:r>
            <a:r>
              <a:rPr sz="2200" spc="2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0">
                <a:solidFill>
                  <a:srgbClr val="BC1D23"/>
                </a:solidFill>
                <a:latin typeface="Arial" pitchFamily="34" charset="0"/>
                <a:cs typeface="Times New Roman"/>
              </a:rPr>
              <a:t>called</a:t>
            </a:r>
            <a:r>
              <a:rPr sz="2200" spc="-7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114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Foc</a:t>
            </a:r>
            <a:r>
              <a:rPr lang="ro-RO" sz="2200" spc="55" dirty="0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s</a:t>
            </a:r>
            <a:r>
              <a:rPr sz="2200" spc="80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ani</a:t>
            </a:r>
            <a:r>
              <a:rPr sz="2200" spc="8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,</a:t>
            </a:r>
            <a:r>
              <a:rPr sz="2200" spc="-16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6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in</a:t>
            </a:r>
            <a:r>
              <a:rPr sz="2200" spc="-21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6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Vrancea</a:t>
            </a:r>
            <a:r>
              <a:rPr sz="2200" spc="-7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6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County.</a:t>
            </a:r>
            <a:endParaRPr sz="2200">
              <a:latin typeface="Arial" pitchFamily="34" charset="0"/>
              <a:cs typeface="Times New Roman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06350" y="306948"/>
            <a:ext cx="7143800" cy="738664"/>
          </a:xfrm>
        </p:spPr>
        <p:txBody>
          <a:bodyPr/>
          <a:lstStyle/>
          <a:p>
            <a:pPr algn="ctr"/>
            <a:r>
              <a:rPr lang="ro-RO" dirty="0" smtClean="0"/>
              <a:t>Focșani - </a:t>
            </a:r>
            <a:r>
              <a:rPr lang="en-US" dirty="0" err="1" smtClean="0"/>
              <a:t>Vrancea</a:t>
            </a:r>
            <a:r>
              <a:rPr lang="en-US" dirty="0" smtClean="0"/>
              <a:t>, the land where history </a:t>
            </a:r>
            <a:r>
              <a:rPr lang="en-US" dirty="0" smtClean="0"/>
              <a:t>meets legend</a:t>
            </a:r>
            <a:r>
              <a:rPr lang="en-US" dirty="0" smtClean="0"/>
              <a:t/>
            </a:r>
            <a:br>
              <a:rPr lang="en-US" dirty="0" smtClean="0"/>
            </a:br>
            <a:endParaRPr lang="ro-RO" dirty="0"/>
          </a:p>
        </p:txBody>
      </p:sp>
      <p:pic>
        <p:nvPicPr>
          <p:cNvPr id="5" name="Substituent conținut 4" descr="Vrancea harta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2103" y="1238240"/>
            <a:ext cx="3232976" cy="3857652"/>
          </a:xfrm>
        </p:spPr>
      </p:pic>
      <p:sp>
        <p:nvSpPr>
          <p:cNvPr id="4" name="Substituent conținut 3"/>
          <p:cNvSpPr>
            <a:spLocks noGrp="1"/>
          </p:cNvSpPr>
          <p:nvPr>
            <p:ph sz="half" idx="3"/>
          </p:nvPr>
        </p:nvSpPr>
        <p:spPr>
          <a:xfrm>
            <a:off x="4278316" y="1023926"/>
            <a:ext cx="3071834" cy="4071966"/>
          </a:xfrm>
        </p:spPr>
        <p:txBody>
          <a:bodyPr/>
          <a:lstStyle/>
          <a:p>
            <a:r>
              <a:rPr lang="ro-RO" sz="20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land with rich forests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Varancha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as it has been attested for the first time in 1431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Vrancea</a:t>
            </a:r>
            <a:r>
              <a:rPr lang="ro-RO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o-RO" sz="20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Because of its geographical position, at the curvature of Oriental Carpathians,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Vrancea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has been, during the times, a real connection point between Moldova, </a:t>
            </a:r>
            <a:r>
              <a:rPr lang="ro-RO" sz="2000" dirty="0" smtClean="0">
                <a:latin typeface="Arial" pitchFamily="34" charset="0"/>
                <a:cs typeface="Arial" pitchFamily="34" charset="0"/>
              </a:rPr>
              <a:t>Ț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Rom</a:t>
            </a:r>
            <a:r>
              <a:rPr lang="ro-RO" sz="2000" dirty="0" smtClean="0">
                <a:latin typeface="Arial" pitchFamily="34" charset="0"/>
                <a:cs typeface="Arial" pitchFamily="34" charset="0"/>
              </a:rPr>
              <a:t>â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neasca</a:t>
            </a:r>
            <a:r>
              <a:rPr lang="ro-RO" sz="2000" dirty="0" smtClean="0">
                <a:latin typeface="Arial" pitchFamily="34" charset="0"/>
                <a:cs typeface="Arial" pitchFamily="34" charset="0"/>
              </a:rPr>
              <a:t> (Muntenia)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Trans</a:t>
            </a:r>
            <a:r>
              <a:rPr lang="ro-RO" sz="2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lvania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ro-RO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ubstituent conținut 5" descr="Povestea-Vrancei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77788" y="2952752"/>
            <a:ext cx="3290888" cy="2123154"/>
          </a:xfrm>
        </p:spPr>
      </p:pic>
      <p:sp>
        <p:nvSpPr>
          <p:cNvPr id="4" name="Substituent conținut 3"/>
          <p:cNvSpPr>
            <a:spLocks noGrp="1"/>
          </p:cNvSpPr>
          <p:nvPr>
            <p:ph sz="half" idx="3"/>
          </p:nvPr>
        </p:nvSpPr>
        <p:spPr>
          <a:xfrm>
            <a:off x="3921126" y="3024190"/>
            <a:ext cx="3289839" cy="1992853"/>
          </a:xfrm>
        </p:spPr>
        <p:txBody>
          <a:bodyPr/>
          <a:lstStyle/>
          <a:p>
            <a:endParaRPr lang="ro-RO" dirty="0" smtClean="0"/>
          </a:p>
          <a:p>
            <a:endParaRPr lang="ro-RO" dirty="0" smtClean="0"/>
          </a:p>
          <a:p>
            <a:endParaRPr lang="ro-RO" dirty="0" smtClean="0"/>
          </a:p>
          <a:p>
            <a:r>
              <a:rPr lang="ro-RO" u="sng" dirty="0" smtClean="0">
                <a:solidFill>
                  <a:schemeClr val="tx1"/>
                </a:solidFill>
              </a:rPr>
              <a:t>Link:</a:t>
            </a:r>
            <a:endParaRPr lang="ro-RO" u="sng" dirty="0" smtClean="0">
              <a:solidFill>
                <a:schemeClr val="tx1"/>
              </a:solidFill>
              <a:hlinkClick r:id="rId3"/>
            </a:endParaRPr>
          </a:p>
          <a:p>
            <a:r>
              <a:rPr lang="ro-RO" dirty="0" smtClean="0">
                <a:hlinkClick r:id="rId3"/>
              </a:rPr>
              <a:t>https://www.youtube.com/watch?v=kzneWb-DnJ0</a:t>
            </a:r>
            <a:endParaRPr lang="ro-RO" dirty="0" smtClean="0"/>
          </a:p>
          <a:p>
            <a:endParaRPr lang="ro-RO" dirty="0"/>
          </a:p>
        </p:txBody>
      </p:sp>
      <p:sp>
        <p:nvSpPr>
          <p:cNvPr id="5" name="Titlu 1"/>
          <p:cNvSpPr>
            <a:spLocks noGrp="1"/>
          </p:cNvSpPr>
          <p:nvPr>
            <p:ph type="title"/>
          </p:nvPr>
        </p:nvSpPr>
        <p:spPr>
          <a:xfrm>
            <a:off x="206350" y="306949"/>
            <a:ext cx="7143799" cy="502664"/>
          </a:xfrm>
        </p:spPr>
        <p:txBody>
          <a:bodyPr/>
          <a:lstStyle/>
          <a:p>
            <a:pPr algn="ctr"/>
            <a:r>
              <a:rPr lang="ro-RO" dirty="0" smtClean="0"/>
              <a:t>Focșani - </a:t>
            </a:r>
            <a:r>
              <a:rPr lang="en-US" dirty="0" err="1" smtClean="0"/>
              <a:t>Vrancea</a:t>
            </a:r>
            <a:r>
              <a:rPr lang="en-US" dirty="0" smtClean="0"/>
              <a:t>, the land where history meets legend</a:t>
            </a:r>
            <a:br>
              <a:rPr lang="en-US" dirty="0" smtClean="0"/>
            </a:br>
            <a:endParaRPr lang="ro-RO" dirty="0"/>
          </a:p>
        </p:txBody>
      </p:sp>
      <p:pic>
        <p:nvPicPr>
          <p:cNvPr id="7" name="Imagine 6" descr="Stefan Cel Mare Povestea-Vrance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788" y="738174"/>
            <a:ext cx="3312672" cy="2071702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06350" y="306949"/>
            <a:ext cx="7215237" cy="431226"/>
          </a:xfrm>
        </p:spPr>
        <p:txBody>
          <a:bodyPr/>
          <a:lstStyle/>
          <a:p>
            <a:r>
              <a:rPr lang="ro-RO" dirty="0" smtClean="0"/>
              <a:t>Focșani - </a:t>
            </a:r>
            <a:r>
              <a:rPr lang="en-US" dirty="0" err="1" smtClean="0"/>
              <a:t>Vrancea</a:t>
            </a:r>
            <a:r>
              <a:rPr lang="en-US" dirty="0" smtClean="0"/>
              <a:t>, the land where history meets legend</a:t>
            </a:r>
            <a:endParaRPr lang="ro-RO" dirty="0"/>
          </a:p>
        </p:txBody>
      </p:sp>
      <p:pic>
        <p:nvPicPr>
          <p:cNvPr id="5" name="Substituent conținut 4" descr="Borna Moldova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77788" y="881050"/>
            <a:ext cx="1478280" cy="1973580"/>
          </a:xfrm>
        </p:spPr>
      </p:pic>
      <p:sp>
        <p:nvSpPr>
          <p:cNvPr id="4" name="Substituent conținut 3"/>
          <p:cNvSpPr>
            <a:spLocks noGrp="1"/>
          </p:cNvSpPr>
          <p:nvPr>
            <p:ph sz="half" idx="3"/>
          </p:nvPr>
        </p:nvSpPr>
        <p:spPr>
          <a:xfrm>
            <a:off x="3921126" y="881050"/>
            <a:ext cx="3500462" cy="4308872"/>
          </a:xfrm>
        </p:spPr>
        <p:txBody>
          <a:bodyPr/>
          <a:lstStyle/>
          <a:p>
            <a:r>
              <a:rPr lang="ro-RO" sz="2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 the contemporary period, Focsani was the symbol of Romanian freedom and dignity,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 the symbol of the union between Moldavia and 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Muntenia (</a:t>
            </a:r>
            <a:r>
              <a:rPr lang="ro-RO" sz="2000" b="1" dirty="0" err="1" smtClean="0">
                <a:latin typeface="Arial" pitchFamily="34" charset="0"/>
                <a:cs typeface="Arial" pitchFamily="34" charset="0"/>
              </a:rPr>
              <a:t>Wallachia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on January 24, 1859, which laid the foundations of the modern Romanian state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Focşani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was the centre of the first institutions of the new unified Romanian state: the Central Commission and the Court of Appeal.</a:t>
            </a:r>
            <a:endParaRPr lang="ro-RO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Imagine 5" descr="Borna Munten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738" y="2881314"/>
            <a:ext cx="1707700" cy="227551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19280" t="19122" r="19023" b="17138"/>
          <a:stretch>
            <a:fillRect/>
          </a:stretch>
        </p:blipFill>
        <p:spPr bwMode="auto">
          <a:xfrm>
            <a:off x="206350" y="4095760"/>
            <a:ext cx="171451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Conector drept cu săgeată 8"/>
          <p:cNvCxnSpPr/>
          <p:nvPr/>
        </p:nvCxnSpPr>
        <p:spPr>
          <a:xfrm rot="10800000">
            <a:off x="1635110" y="4881578"/>
            <a:ext cx="928694" cy="7143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92300" y="1523992"/>
            <a:ext cx="1789077" cy="1201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Conector drept cu săgeată 12"/>
          <p:cNvCxnSpPr/>
          <p:nvPr/>
        </p:nvCxnSpPr>
        <p:spPr>
          <a:xfrm rot="10800000" flipH="1">
            <a:off x="1277920" y="2452686"/>
            <a:ext cx="928694" cy="7143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499" y="6320"/>
            <a:ext cx="7559999" cy="5327680"/>
          </a:xfrm>
          <a:prstGeom prst="rect">
            <a:avLst/>
          </a:prstGeom>
        </p:spPr>
      </p:pic>
      <p:sp>
        <p:nvSpPr>
          <p:cNvPr id="4" name="Titlu 3"/>
          <p:cNvSpPr>
            <a:spLocks noGrp="1"/>
          </p:cNvSpPr>
          <p:nvPr>
            <p:ph type="title"/>
          </p:nvPr>
        </p:nvSpPr>
        <p:spPr>
          <a:xfrm>
            <a:off x="277788" y="4310074"/>
            <a:ext cx="7072362" cy="861774"/>
          </a:xfrm>
        </p:spPr>
        <p:txBody>
          <a:bodyPr/>
          <a:lstStyle/>
          <a:p>
            <a:pPr algn="ctr"/>
            <a:r>
              <a:rPr lang="ro-RO" sz="2800" dirty="0" smtClean="0">
                <a:solidFill>
                  <a:schemeClr val="bg1"/>
                </a:solidFill>
              </a:rPr>
              <a:t>COLEGIUL TEHNIC „GHEORGHE ASACHI”</a:t>
            </a:r>
            <a:br>
              <a:rPr lang="ro-RO" sz="2800" dirty="0" smtClean="0">
                <a:solidFill>
                  <a:schemeClr val="bg1"/>
                </a:solidFill>
              </a:rPr>
            </a:br>
            <a:r>
              <a:rPr lang="ro-RO" sz="2800" dirty="0" smtClean="0">
                <a:solidFill>
                  <a:schemeClr val="bg1"/>
                </a:solidFill>
              </a:rPr>
              <a:t>FOCȘANI – VRANCEA	</a:t>
            </a:r>
            <a:endParaRPr lang="ro-RO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67" y="3218066"/>
            <a:ext cx="7524241" cy="192044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20664" y="166670"/>
            <a:ext cx="6635770" cy="3952884"/>
            <a:chOff x="63308" y="62453"/>
            <a:chExt cx="7432040" cy="44691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08" y="65502"/>
              <a:ext cx="7432042" cy="19585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47" y="62453"/>
              <a:ext cx="5958565" cy="4468925"/>
            </a:xfrm>
            <a:prstGeom prst="rect">
              <a:avLst/>
            </a:prstGeom>
          </p:spPr>
        </p:pic>
      </p:grpSp>
      <p:sp>
        <p:nvSpPr>
          <p:cNvPr id="7" name="object 6"/>
          <p:cNvSpPr txBox="1"/>
          <p:nvPr/>
        </p:nvSpPr>
        <p:spPr>
          <a:xfrm>
            <a:off x="492102" y="4310074"/>
            <a:ext cx="6616065" cy="993221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1209040" algn="l"/>
              </a:tabLst>
            </a:pPr>
            <a:r>
              <a:rPr lang="ro-RO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Team </a:t>
            </a:r>
            <a:r>
              <a:rPr lang="ro-RO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project</a:t>
            </a:r>
            <a:r>
              <a:rPr lang="ro-RO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b="1" spc="-1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ACCORD</a:t>
            </a:r>
            <a:r>
              <a:rPr lang="ro-RO" sz="2000" b="1" spc="-1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spc="-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en-US" sz="2000" b="1" spc="-3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spc="-1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GROW</a:t>
            </a:r>
            <a:r>
              <a:rPr lang="en-US" sz="2000" b="1" spc="-3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spc="-1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TOGETHER!</a:t>
            </a: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lang="en-US" sz="2000" b="1" spc="-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2020-1-RO01-KA101-078593</a:t>
            </a:r>
            <a:endParaRPr lang="ro-RO" sz="2000" b="1" spc="-5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50"/>
              </a:spcBef>
            </a:pPr>
            <a:r>
              <a:rPr lang="ro-RO" sz="1400" b="1" spc="11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ro-RO" sz="1400" spc="11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nalyze</a:t>
            </a:r>
            <a:r>
              <a:rPr lang="ro-RO" sz="1400" b="1" spc="28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4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ro-RO" sz="1400" spc="4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ommunicate</a:t>
            </a:r>
            <a:r>
              <a:rPr lang="ro-RO" sz="1400" b="1" spc="4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12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95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ro-RO" sz="1400" spc="95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onnect</a:t>
            </a:r>
            <a:r>
              <a:rPr lang="ro-RO" sz="1400" b="1" spc="9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254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23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ro-RO" sz="1400" spc="23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pen</a:t>
            </a:r>
            <a:r>
              <a:rPr lang="ro-RO" sz="1400" b="1" spc="32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18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ro-RO" sz="1400" spc="18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eflect</a:t>
            </a:r>
            <a:r>
              <a:rPr lang="ro-RO" sz="1400" b="1" spc="18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o-RO" sz="1400" b="1" spc="18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ro-RO" sz="1400" spc="18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elax</a:t>
            </a:r>
            <a:r>
              <a:rPr lang="ro-RO" sz="1400" b="1" spc="36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125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ro-RO" sz="1400" spc="125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evelop</a:t>
            </a:r>
            <a:r>
              <a:rPr lang="ro-RO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sz="2000" b="1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7788" y="166670"/>
            <a:ext cx="7000924" cy="993221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1209040" algn="l"/>
              </a:tabLst>
            </a:pPr>
            <a:r>
              <a:rPr lang="ro-RO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Team </a:t>
            </a:r>
            <a:r>
              <a:rPr lang="ro-RO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project</a:t>
            </a:r>
            <a:r>
              <a:rPr lang="ro-RO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b="1" spc="-1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ACCORD</a:t>
            </a:r>
            <a:r>
              <a:rPr lang="ro-RO" sz="2000" b="1" spc="-1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spc="-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en-US" sz="2000" b="1" spc="-3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spc="-1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GROW</a:t>
            </a:r>
            <a:r>
              <a:rPr lang="en-US" sz="2000" b="1" spc="-3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spc="-1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TOGETHER!</a:t>
            </a: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lang="en-US" sz="2000" b="1" spc="-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2020-1-RO01-KA101-078593</a:t>
            </a:r>
            <a:endParaRPr lang="ro-RO" sz="2000" b="1" spc="-5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50"/>
              </a:spcBef>
            </a:pPr>
            <a:r>
              <a:rPr lang="ro-RO" sz="1400" b="1" spc="11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ro-RO" sz="1400" spc="11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nalyze</a:t>
            </a:r>
            <a:r>
              <a:rPr lang="ro-RO" sz="1400" b="1" spc="28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4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ro-RO" sz="1400" spc="4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ommunicate</a:t>
            </a:r>
            <a:r>
              <a:rPr lang="ro-RO" sz="1400" b="1" spc="4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12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95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ro-RO" sz="1400" spc="95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onnect</a:t>
            </a:r>
            <a:r>
              <a:rPr lang="ro-RO" sz="1400" b="1" spc="9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254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23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ro-RO" sz="1400" spc="23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pen</a:t>
            </a:r>
            <a:r>
              <a:rPr lang="ro-RO" sz="1400" b="1" spc="32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18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ro-RO" sz="1400" spc="18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eflect</a:t>
            </a:r>
            <a:r>
              <a:rPr lang="ro-RO" sz="1400" b="1" spc="18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o-RO" sz="1400" b="1" spc="18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ro-RO" sz="1400" spc="18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elax</a:t>
            </a:r>
            <a:r>
              <a:rPr lang="ro-RO" sz="1400" b="1" spc="36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1400" b="1" spc="125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ro-RO" sz="1400" spc="125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evelop</a:t>
            </a:r>
            <a:r>
              <a:rPr lang="ro-RO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sz="2000" b="1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35308" y="3309942"/>
            <a:ext cx="2428891" cy="1724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object 8"/>
          <p:cNvGrpSpPr/>
          <p:nvPr/>
        </p:nvGrpSpPr>
        <p:grpSpPr>
          <a:xfrm>
            <a:off x="3635374" y="1809744"/>
            <a:ext cx="1428760" cy="928694"/>
            <a:chOff x="5791387" y="524545"/>
            <a:chExt cx="1675764" cy="1123315"/>
          </a:xfrm>
        </p:grpSpPr>
        <p:pic>
          <p:nvPicPr>
            <p:cNvPr id="10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2129" y="936046"/>
              <a:ext cx="704847" cy="704847"/>
            </a:xfrm>
            <a:prstGeom prst="rect">
              <a:avLst/>
            </a:prstGeom>
          </p:spPr>
        </p:pic>
        <p:pic>
          <p:nvPicPr>
            <p:cNvPr id="11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04960" y="952968"/>
              <a:ext cx="905010" cy="681148"/>
            </a:xfrm>
            <a:prstGeom prst="rect">
              <a:avLst/>
            </a:prstGeom>
          </p:spPr>
        </p:pic>
        <p:sp>
          <p:nvSpPr>
            <p:cNvPr id="12" name="object 11"/>
            <p:cNvSpPr/>
            <p:nvPr/>
          </p:nvSpPr>
          <p:spPr>
            <a:xfrm>
              <a:off x="5798169" y="946692"/>
              <a:ext cx="918210" cy="694690"/>
            </a:xfrm>
            <a:custGeom>
              <a:avLst/>
              <a:gdLst/>
              <a:ahLst/>
              <a:cxnLst/>
              <a:rect l="l" t="t" r="r" b="b"/>
              <a:pathLst>
                <a:path w="918209" h="694689">
                  <a:moveTo>
                    <a:pt x="0" y="0"/>
                  </a:moveTo>
                  <a:lnTo>
                    <a:pt x="918072" y="0"/>
                  </a:lnTo>
                  <a:lnTo>
                    <a:pt x="918072" y="694211"/>
                  </a:lnTo>
                  <a:lnTo>
                    <a:pt x="0" y="694211"/>
                  </a:lnTo>
                  <a:lnTo>
                    <a:pt x="0" y="0"/>
                  </a:lnTo>
                  <a:close/>
                </a:path>
              </a:pathLst>
            </a:custGeom>
            <a:ln w="13564">
              <a:solidFill>
                <a:srgbClr val="692C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00881" y="524545"/>
              <a:ext cx="1647637" cy="368653"/>
            </a:xfrm>
            <a:prstGeom prst="rect">
              <a:avLst/>
            </a:prstGeom>
          </p:spPr>
        </p:pic>
      </p:grp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78514" y="1523992"/>
            <a:ext cx="1571636" cy="2946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20664" y="1381116"/>
            <a:ext cx="2438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0664" y="3324226"/>
            <a:ext cx="2428892" cy="1755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363"/>
            <a:ext cx="1563291" cy="8309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8702" y="678244"/>
            <a:ext cx="5801277" cy="8676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659954"/>
            <a:ext cx="5862342" cy="8554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37106" y="3745495"/>
            <a:ext cx="622873" cy="2444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82181" y="4099878"/>
            <a:ext cx="1477798" cy="45214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49226" y="2595562"/>
            <a:ext cx="6899909" cy="1493357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3970" marR="5080" indent="-1905" algn="just">
              <a:lnSpc>
                <a:spcPct val="94600"/>
              </a:lnSpc>
              <a:spcBef>
                <a:spcPts val="244"/>
              </a:spcBef>
            </a:pPr>
            <a:r>
              <a:rPr sz="2000" spc="5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Due</a:t>
            </a:r>
            <a:r>
              <a:rPr sz="2000" spc="1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5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sz="2000" spc="-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9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sz="2000" spc="-3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3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significant</a:t>
            </a:r>
            <a:r>
              <a:rPr sz="2000" spc="10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6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decrease</a:t>
            </a:r>
            <a:r>
              <a:rPr sz="2000" spc="6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2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sz="2000" spc="4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3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textile</a:t>
            </a:r>
            <a:r>
              <a:rPr sz="2000" spc="3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8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industry,</a:t>
            </a:r>
            <a:r>
              <a:rPr sz="2000" spc="-1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6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in</a:t>
            </a:r>
            <a:r>
              <a:rPr sz="2000" spc="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2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2007</a:t>
            </a:r>
            <a:r>
              <a:rPr sz="2000" spc="-4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2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sz="2000" spc="-52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7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decided</a:t>
            </a:r>
            <a:r>
              <a:rPr sz="2000" spc="8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6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sz="2000" spc="7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6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diversify</a:t>
            </a:r>
            <a:r>
              <a:rPr sz="2000" spc="7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7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our</a:t>
            </a:r>
            <a:r>
              <a:rPr sz="2000" spc="8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5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school</a:t>
            </a:r>
            <a:r>
              <a:rPr sz="2000" spc="5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2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offer</a:t>
            </a:r>
            <a:r>
              <a:rPr sz="2000" spc="3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8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sz="2000" spc="8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114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three</a:t>
            </a:r>
            <a:r>
              <a:rPr sz="2000" spc="12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4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new </a:t>
            </a:r>
            <a:r>
              <a:rPr sz="2000" spc="5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12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qualifications </a:t>
            </a:r>
            <a:r>
              <a:rPr sz="2000" spc="12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sz="2000" spc="13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hospitalities: </a:t>
            </a:r>
            <a:r>
              <a:rPr sz="2000" spc="14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banqueting</a:t>
            </a:r>
            <a:r>
              <a:rPr sz="2000" spc="15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12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organiser, </a:t>
            </a:r>
            <a:r>
              <a:rPr sz="2000" spc="12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7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gastronomy </a:t>
            </a:r>
            <a:r>
              <a:rPr sz="2000" spc="5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technician </a:t>
            </a:r>
            <a:r>
              <a:rPr sz="2000" spc="7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sz="2000" spc="8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tourism </a:t>
            </a:r>
            <a:r>
              <a:rPr sz="2000" spc="6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agent because </a:t>
            </a:r>
            <a:r>
              <a:rPr sz="2000" spc="4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these </a:t>
            </a:r>
            <a:r>
              <a:rPr sz="2000" spc="5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4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professions</a:t>
            </a:r>
            <a:r>
              <a:rPr sz="2000" spc="-6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3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ar</a:t>
            </a:r>
            <a:r>
              <a:rPr sz="2000" spc="4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sz="2000" spc="10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7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mor</a:t>
            </a:r>
            <a:r>
              <a:rPr sz="2000" spc="6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sz="2000" spc="-14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7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wante</a:t>
            </a:r>
            <a:r>
              <a:rPr sz="2000" spc="8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sz="2000" spc="-8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5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on</a:t>
            </a:r>
            <a:r>
              <a:rPr sz="2000" spc="-12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8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sz="2000" spc="9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sz="2000" spc="-204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110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labou</a:t>
            </a:r>
            <a:r>
              <a:rPr sz="2000" spc="8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sz="2000" spc="-5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105" dirty="0">
                <a:solidFill>
                  <a:srgbClr val="BC1D23"/>
                </a:solidFill>
                <a:latin typeface="Arial" pitchFamily="34" charset="0"/>
                <a:cs typeface="Arial" pitchFamily="34" charset="0"/>
              </a:rPr>
              <a:t>market.</a:t>
            </a:r>
            <a:endParaRPr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349226" y="1738306"/>
            <a:ext cx="6858048" cy="659796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2440"/>
              </a:lnSpc>
              <a:spcBef>
                <a:spcPts val="345"/>
              </a:spcBef>
            </a:pPr>
            <a:r>
              <a:rPr sz="2200" b="1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Our</a:t>
            </a:r>
            <a:r>
              <a:rPr sz="2200" b="1" spc="-55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200" b="1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college</a:t>
            </a:r>
            <a:r>
              <a:rPr sz="2200" b="1" spc="-10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200" b="1" spc="-5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sz="2200" b="1" spc="-15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200" b="1" spc="-5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now</a:t>
            </a:r>
            <a:r>
              <a:rPr sz="2200" b="1" spc="-15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200" b="1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46</a:t>
            </a:r>
            <a:r>
              <a:rPr sz="2200" b="1" spc="-10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200" b="1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teaching</a:t>
            </a:r>
            <a:r>
              <a:rPr sz="2200" b="1" spc="-10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200" b="1" spc="-5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staff,</a:t>
            </a:r>
            <a:r>
              <a:rPr sz="2200" b="1" spc="-10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200" b="1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sz="2200" b="1" spc="-10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200" b="1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auxiliary</a:t>
            </a:r>
            <a:r>
              <a:rPr sz="2200" b="1" spc="-10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200" b="1" spc="-5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staff </a:t>
            </a:r>
            <a:r>
              <a:rPr sz="2200" b="1" spc="-535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200" b="1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sz="2200" b="1" spc="-5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200" b="1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560 </a:t>
            </a:r>
            <a:r>
              <a:rPr sz="2200" b="1" spc="-5" dirty="0">
                <a:solidFill>
                  <a:srgbClr val="BD1E24"/>
                </a:solidFill>
                <a:latin typeface="Arial" pitchFamily="34" charset="0"/>
                <a:cs typeface="Arial" pitchFamily="34" charset="0"/>
              </a:rPr>
              <a:t>students.</a:t>
            </a:r>
            <a:endParaRPr sz="22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6350" y="166670"/>
            <a:ext cx="7143800" cy="5013677"/>
            <a:chOff x="0" y="0"/>
            <a:chExt cx="7560309" cy="5418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59999" cy="532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55446" y="0"/>
              <a:ext cx="12065" cy="5328285"/>
            </a:xfrm>
            <a:custGeom>
              <a:avLst/>
              <a:gdLst/>
              <a:ahLst/>
              <a:cxnLst/>
              <a:rect l="l" t="t" r="r" b="b"/>
              <a:pathLst>
                <a:path w="12064" h="5328285">
                  <a:moveTo>
                    <a:pt x="0" y="0"/>
                  </a:moveTo>
                  <a:lnTo>
                    <a:pt x="6621" y="3082290"/>
                  </a:lnTo>
                  <a:lnTo>
                    <a:pt x="10027" y="4667879"/>
                  </a:lnTo>
                  <a:lnTo>
                    <a:pt x="11282" y="5252043"/>
                  </a:lnTo>
                  <a:lnTo>
                    <a:pt x="11445" y="5328000"/>
                  </a:lnTo>
                </a:path>
              </a:pathLst>
            </a:custGeom>
            <a:ln w="89999">
              <a:solidFill>
                <a:srgbClr val="9F1B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27" y="3513426"/>
            <a:ext cx="7494893" cy="181457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6350" y="3952884"/>
            <a:ext cx="7132320" cy="118173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algn="just">
              <a:lnSpc>
                <a:spcPts val="2230"/>
              </a:lnSpc>
              <a:spcBef>
                <a:spcPts val="315"/>
              </a:spcBef>
            </a:pPr>
            <a:r>
              <a:rPr sz="2000" b="1" spc="-20" dirty="0">
                <a:solidFill>
                  <a:srgbClr val="BD1E24"/>
                </a:solidFill>
                <a:latin typeface="Arial"/>
                <a:cs typeface="Arial"/>
              </a:rPr>
              <a:t>We</a:t>
            </a:r>
            <a:r>
              <a:rPr sz="2000" b="1" spc="-75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offer</a:t>
            </a:r>
            <a:r>
              <a:rPr sz="2000" b="1" spc="-75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our</a:t>
            </a:r>
            <a:r>
              <a:rPr sz="2000" b="1" spc="-75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BD1E24"/>
                </a:solidFill>
                <a:latin typeface="Arial"/>
                <a:cs typeface="Arial"/>
              </a:rPr>
              <a:t>students</a:t>
            </a:r>
            <a:r>
              <a:rPr sz="2000" b="1" spc="-65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(aged</a:t>
            </a:r>
            <a:r>
              <a:rPr sz="2000" b="1" spc="-70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BD1E24"/>
                </a:solidFill>
                <a:latin typeface="Arial"/>
                <a:cs typeface="Arial"/>
              </a:rPr>
              <a:t>14-19)</a:t>
            </a:r>
            <a:r>
              <a:rPr sz="2000" b="1" spc="-70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theoretical</a:t>
            </a:r>
            <a:r>
              <a:rPr sz="2000" b="1" spc="-70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BD1E24"/>
                </a:solidFill>
                <a:latin typeface="Arial"/>
                <a:cs typeface="Arial"/>
              </a:rPr>
              <a:t>and</a:t>
            </a:r>
            <a:r>
              <a:rPr sz="2000" b="1" spc="-70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practical </a:t>
            </a:r>
            <a:r>
              <a:rPr sz="2000" b="1" spc="-545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training</a:t>
            </a:r>
            <a:r>
              <a:rPr sz="2000" b="1" spc="-90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in</a:t>
            </a:r>
            <a:r>
              <a:rPr sz="2000" b="1" spc="-90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textiles,</a:t>
            </a:r>
            <a:r>
              <a:rPr sz="2000" b="1" spc="-85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tourism</a:t>
            </a:r>
            <a:r>
              <a:rPr sz="2000" b="1" spc="-90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BD1E24"/>
                </a:solidFill>
                <a:latin typeface="Arial"/>
                <a:cs typeface="Arial"/>
              </a:rPr>
              <a:t>and</a:t>
            </a:r>
            <a:r>
              <a:rPr sz="2000" b="1" spc="-90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hospitalities</a:t>
            </a:r>
            <a:r>
              <a:rPr sz="2000" b="1" spc="-90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through</a:t>
            </a:r>
            <a:r>
              <a:rPr sz="2000" b="1" spc="-90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BD1E24"/>
                </a:solidFill>
                <a:latin typeface="Arial"/>
                <a:cs typeface="Arial"/>
              </a:rPr>
              <a:t>4-year </a:t>
            </a:r>
            <a:r>
              <a:rPr sz="2000" b="1" spc="-545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highschool </a:t>
            </a:r>
            <a:r>
              <a:rPr sz="2000" b="1" spc="-5" dirty="0">
                <a:solidFill>
                  <a:srgbClr val="BD1E24"/>
                </a:solidFill>
                <a:latin typeface="Arial"/>
                <a:cs typeface="Arial"/>
              </a:rPr>
              <a:t>studies and 3-year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professional </a:t>
            </a:r>
            <a:r>
              <a:rPr sz="2000" b="1" spc="-5" dirty="0">
                <a:solidFill>
                  <a:srgbClr val="BD1E24"/>
                </a:solidFill>
                <a:latin typeface="Arial"/>
                <a:cs typeface="Arial"/>
              </a:rPr>
              <a:t>school studies </a:t>
            </a:r>
            <a:r>
              <a:rPr sz="2000" b="1" spc="-545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BD1E24"/>
                </a:solidFill>
                <a:latin typeface="Arial"/>
                <a:cs typeface="Arial"/>
              </a:rPr>
              <a:t>accordin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g</a:t>
            </a:r>
            <a:r>
              <a:rPr sz="2000" b="1" spc="-220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to</a:t>
            </a:r>
            <a:r>
              <a:rPr sz="2000" b="1" spc="-225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the</a:t>
            </a:r>
            <a:r>
              <a:rPr sz="2000" b="1" spc="-225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BD1E24"/>
                </a:solidFill>
                <a:latin typeface="Arial"/>
                <a:cs typeface="Arial"/>
              </a:rPr>
              <a:t>Romania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n</a:t>
            </a:r>
            <a:r>
              <a:rPr sz="2000" b="1" spc="-220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laws</a:t>
            </a:r>
            <a:r>
              <a:rPr sz="2000" b="1" spc="-225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BD1E24"/>
                </a:solidFill>
                <a:latin typeface="Arial"/>
                <a:cs typeface="Arial"/>
              </a:rPr>
              <a:t>of</a:t>
            </a:r>
            <a:r>
              <a:rPr sz="2000" b="1" spc="-225" dirty="0">
                <a:solidFill>
                  <a:srgbClr val="BD1E24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BD1E24"/>
                </a:solidFill>
                <a:latin typeface="Arial"/>
                <a:cs typeface="Arial"/>
              </a:rPr>
              <a:t>education.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788" y="238108"/>
            <a:ext cx="3582479" cy="3465640"/>
          </a:xfrm>
          <a:prstGeom prst="rect">
            <a:avLst/>
          </a:prstGeom>
        </p:spPr>
      </p:pic>
      <p:pic>
        <p:nvPicPr>
          <p:cNvPr id="8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21126" y="238108"/>
            <a:ext cx="3437937" cy="3444539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350" y="166670"/>
            <a:ext cx="3357586" cy="21431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06812" y="166670"/>
            <a:ext cx="3714776" cy="21431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6350" y="2452686"/>
            <a:ext cx="4276437" cy="266903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35506" y="2452686"/>
            <a:ext cx="2745556" cy="2658293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363"/>
            <a:ext cx="1563291" cy="8309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8702" y="678244"/>
            <a:ext cx="5801277" cy="8676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659954"/>
            <a:ext cx="5862342" cy="8554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37106" y="3745495"/>
            <a:ext cx="622873" cy="2444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82181" y="4099878"/>
            <a:ext cx="1477798" cy="45214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20664" y="1595430"/>
            <a:ext cx="6715172" cy="1916549"/>
          </a:xfrm>
          <a:prstGeom prst="rect">
            <a:avLst/>
          </a:prstGeom>
        </p:spPr>
        <p:txBody>
          <a:bodyPr vert="horz" wrap="square" lIns="0" tIns="31114" rIns="0" bIns="0" rtlCol="0">
            <a:spAutoFit/>
          </a:bodyPr>
          <a:lstStyle/>
          <a:p>
            <a:pPr marL="12700" marR="5080" algn="just">
              <a:lnSpc>
                <a:spcPts val="2450"/>
              </a:lnSpc>
              <a:spcBef>
                <a:spcPts val="244"/>
              </a:spcBef>
            </a:pPr>
            <a:r>
              <a:rPr sz="2200" spc="1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We</a:t>
            </a:r>
            <a:r>
              <a:rPr sz="2200" spc="1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3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also</a:t>
            </a:r>
            <a:r>
              <a:rPr sz="2200" spc="3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6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provide</a:t>
            </a:r>
            <a:r>
              <a:rPr sz="2200" spc="7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3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highschool</a:t>
            </a:r>
            <a:r>
              <a:rPr sz="2200" spc="4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3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evening</a:t>
            </a:r>
            <a:r>
              <a:rPr sz="2200" spc="4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2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classes</a:t>
            </a:r>
            <a:r>
              <a:rPr sz="2200" spc="2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8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for</a:t>
            </a:r>
            <a:r>
              <a:rPr sz="2200" spc="8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adult </a:t>
            </a:r>
            <a:r>
              <a:rPr sz="2200" spc="9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6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students </a:t>
            </a:r>
            <a:r>
              <a:rPr sz="2200" spc="2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who </a:t>
            </a:r>
            <a:r>
              <a:rPr sz="2200" spc="6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abandoned their </a:t>
            </a:r>
            <a:r>
              <a:rPr sz="2200" spc="3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studies </a:t>
            </a:r>
            <a:r>
              <a:rPr sz="2200" spc="7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and </a:t>
            </a:r>
            <a:r>
              <a:rPr sz="2200" spc="2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who </a:t>
            </a:r>
            <a:r>
              <a:rPr sz="2200" spc="5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want </a:t>
            </a:r>
            <a:r>
              <a:rPr sz="2200" spc="3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to </a:t>
            </a:r>
            <a:r>
              <a:rPr sz="2200" spc="4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2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complete</a:t>
            </a:r>
            <a:r>
              <a:rPr sz="2200" spc="-6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6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thei</a:t>
            </a:r>
            <a:r>
              <a:rPr sz="2200" spc="6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r</a:t>
            </a:r>
            <a:r>
              <a:rPr sz="2200" spc="-14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education.</a:t>
            </a:r>
            <a:endParaRPr sz="2200">
              <a:latin typeface="Arial" pitchFamily="34" charset="0"/>
              <a:cs typeface="Times New Roman"/>
            </a:endParaRPr>
          </a:p>
          <a:p>
            <a:pPr marL="16510" marR="10795" indent="-1905" algn="just">
              <a:lnSpc>
                <a:spcPts val="2430"/>
              </a:lnSpc>
            </a:pPr>
            <a:r>
              <a:rPr sz="2200" spc="8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For </a:t>
            </a:r>
            <a:r>
              <a:rPr sz="2200" spc="3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those </a:t>
            </a:r>
            <a:r>
              <a:rPr sz="2200" spc="4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interested </a:t>
            </a:r>
            <a:r>
              <a:rPr sz="2200" spc="3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in </a:t>
            </a:r>
            <a:r>
              <a:rPr sz="2200" spc="4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continuing education </a:t>
            </a:r>
            <a:r>
              <a:rPr sz="2200" spc="4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in </a:t>
            </a:r>
            <a:r>
              <a:rPr sz="2200" spc="6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the </a:t>
            </a:r>
            <a:r>
              <a:rPr sz="2200" spc="6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study </a:t>
            </a:r>
            <a:r>
              <a:rPr sz="2200" spc="6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6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domain,</a:t>
            </a:r>
            <a:r>
              <a:rPr sz="2200" spc="-3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-1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we</a:t>
            </a:r>
            <a:r>
              <a:rPr sz="2200" spc="-6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3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offer</a:t>
            </a:r>
            <a:r>
              <a:rPr sz="2200" spc="-3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-3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2</a:t>
            </a:r>
            <a:r>
              <a:rPr sz="2200" spc="-5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year-post-highschool</a:t>
            </a:r>
            <a:r>
              <a:rPr sz="2200" spc="-10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3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studies</a:t>
            </a:r>
            <a:r>
              <a:rPr sz="2200" spc="-10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in</a:t>
            </a:r>
            <a:r>
              <a:rPr sz="2200" spc="-5" dirty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65">
                <a:solidFill>
                  <a:srgbClr val="BC1D23"/>
                </a:solidFill>
                <a:latin typeface="Arial" pitchFamily="34" charset="0"/>
                <a:cs typeface="Times New Roman"/>
              </a:rPr>
              <a:t>the</a:t>
            </a:r>
            <a:r>
              <a:rPr sz="2200" spc="-95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-15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field</a:t>
            </a:r>
            <a:r>
              <a:rPr lang="ro-RO" sz="2200" spc="-15" dirty="0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-25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of</a:t>
            </a:r>
            <a:r>
              <a:rPr sz="2200" spc="-130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15">
                <a:solidFill>
                  <a:srgbClr val="BC1D23"/>
                </a:solidFill>
                <a:latin typeface="Arial" pitchFamily="34" charset="0"/>
                <a:cs typeface="Times New Roman"/>
              </a:rPr>
              <a:t>textil</a:t>
            </a:r>
            <a:r>
              <a:rPr sz="2200" spc="25">
                <a:solidFill>
                  <a:srgbClr val="BC1D23"/>
                </a:solidFill>
                <a:latin typeface="Arial" pitchFamily="34" charset="0"/>
                <a:cs typeface="Times New Roman"/>
              </a:rPr>
              <a:t>e</a:t>
            </a:r>
            <a:r>
              <a:rPr sz="2200" spc="-155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60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industry</a:t>
            </a:r>
            <a:r>
              <a:rPr lang="ro-RO" sz="2200" spc="60" dirty="0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lang="ro-RO" sz="2200" spc="60" dirty="0" err="1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and</a:t>
            </a:r>
            <a:r>
              <a:rPr lang="ro-RO" sz="2200" spc="60" dirty="0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 </a:t>
            </a:r>
            <a:r>
              <a:rPr lang="ro-RO" sz="2200" spc="60" dirty="0" err="1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hospitality</a:t>
            </a:r>
            <a:r>
              <a:rPr lang="ro-RO" sz="2200" spc="60" dirty="0" smtClean="0">
                <a:solidFill>
                  <a:srgbClr val="BC1D23"/>
                </a:solidFill>
                <a:latin typeface="Arial" pitchFamily="34" charset="0"/>
                <a:cs typeface="Times New Roman"/>
              </a:rPr>
              <a:t>.</a:t>
            </a:r>
            <a:endParaRPr sz="2200">
              <a:latin typeface="Arial" pitchFamily="34" charset="0"/>
              <a:cs typeface="Times New Roman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350" y="166669"/>
            <a:ext cx="2829234" cy="500066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06403" y="166670"/>
            <a:ext cx="4315185" cy="220928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002280" y="153653"/>
            <a:ext cx="4419308" cy="5085115"/>
            <a:chOff x="3005791" y="0"/>
            <a:chExt cx="4554220" cy="541845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0072" y="2430556"/>
              <a:ext cx="4489927" cy="28865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050791" y="0"/>
              <a:ext cx="12065" cy="5328285"/>
            </a:xfrm>
            <a:custGeom>
              <a:avLst/>
              <a:gdLst/>
              <a:ahLst/>
              <a:cxnLst/>
              <a:rect l="l" t="t" r="r" b="b"/>
              <a:pathLst>
                <a:path w="12064" h="5328285">
                  <a:moveTo>
                    <a:pt x="0" y="0"/>
                  </a:moveTo>
                  <a:lnTo>
                    <a:pt x="6621" y="3082311"/>
                  </a:lnTo>
                  <a:lnTo>
                    <a:pt x="10027" y="4667901"/>
                  </a:lnTo>
                  <a:lnTo>
                    <a:pt x="11282" y="5252065"/>
                  </a:lnTo>
                  <a:lnTo>
                    <a:pt x="11445" y="5328000"/>
                  </a:lnTo>
                </a:path>
              </a:pathLst>
            </a:custGeom>
            <a:ln w="89999">
              <a:solidFill>
                <a:srgbClr val="9F1B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94708" y="2338157"/>
              <a:ext cx="4465320" cy="90170"/>
            </a:xfrm>
            <a:custGeom>
              <a:avLst/>
              <a:gdLst/>
              <a:ahLst/>
              <a:cxnLst/>
              <a:rect l="l" t="t" r="r" b="b"/>
              <a:pathLst>
                <a:path w="4465320" h="90169">
                  <a:moveTo>
                    <a:pt x="0" y="89999"/>
                  </a:moveTo>
                  <a:lnTo>
                    <a:pt x="4465291" y="89999"/>
                  </a:lnTo>
                  <a:lnTo>
                    <a:pt x="4465291" y="0"/>
                  </a:lnTo>
                  <a:lnTo>
                    <a:pt x="0" y="0"/>
                  </a:lnTo>
                  <a:lnTo>
                    <a:pt x="0" y="89999"/>
                  </a:lnTo>
                  <a:close/>
                </a:path>
              </a:pathLst>
            </a:custGeom>
            <a:solidFill>
              <a:srgbClr val="9F1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218066"/>
            <a:ext cx="7559999" cy="191739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5502"/>
            <a:ext cx="7559999" cy="195858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02" y="2065205"/>
            <a:ext cx="6796405" cy="97980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2440"/>
              </a:lnSpc>
              <a:spcBef>
                <a:spcPts val="345"/>
              </a:spcBef>
            </a:pPr>
            <a:r>
              <a:rPr sz="2200" dirty="0">
                <a:latin typeface="Arial" pitchFamily="34" charset="0"/>
                <a:cs typeface="Times New Roman"/>
              </a:rPr>
              <a:t>80%</a:t>
            </a:r>
            <a:r>
              <a:rPr sz="2200" spc="-10" dirty="0">
                <a:latin typeface="Arial" pitchFamily="34" charset="0"/>
                <a:cs typeface="Times New Roman"/>
              </a:rPr>
              <a:t> </a:t>
            </a:r>
            <a:r>
              <a:rPr sz="2200" dirty="0">
                <a:latin typeface="Arial" pitchFamily="34" charset="0"/>
                <a:cs typeface="Times New Roman"/>
              </a:rPr>
              <a:t>of</a:t>
            </a:r>
            <a:r>
              <a:rPr sz="2200" spc="-10" dirty="0">
                <a:latin typeface="Arial" pitchFamily="34" charset="0"/>
                <a:cs typeface="Times New Roman"/>
              </a:rPr>
              <a:t> </a:t>
            </a:r>
            <a:r>
              <a:rPr sz="2200" dirty="0">
                <a:latin typeface="Arial" pitchFamily="34" charset="0"/>
                <a:cs typeface="Times New Roman"/>
              </a:rPr>
              <a:t>our</a:t>
            </a:r>
            <a:r>
              <a:rPr sz="2200" spc="-50" dirty="0">
                <a:latin typeface="Arial" pitchFamily="34" charset="0"/>
                <a:cs typeface="Times New Roman"/>
              </a:rPr>
              <a:t> </a:t>
            </a:r>
            <a:r>
              <a:rPr sz="2200" spc="-5" dirty="0">
                <a:latin typeface="Arial" pitchFamily="34" charset="0"/>
                <a:cs typeface="Times New Roman"/>
              </a:rPr>
              <a:t>students</a:t>
            </a:r>
            <a:r>
              <a:rPr sz="2200" spc="-15" dirty="0">
                <a:latin typeface="Arial" pitchFamily="34" charset="0"/>
                <a:cs typeface="Times New Roman"/>
              </a:rPr>
              <a:t> </a:t>
            </a:r>
            <a:r>
              <a:rPr sz="2200" dirty="0">
                <a:latin typeface="Arial" pitchFamily="34" charset="0"/>
                <a:cs typeface="Times New Roman"/>
              </a:rPr>
              <a:t>come</a:t>
            </a:r>
            <a:r>
              <a:rPr sz="2200" spc="-10" dirty="0">
                <a:latin typeface="Arial" pitchFamily="34" charset="0"/>
                <a:cs typeface="Times New Roman"/>
              </a:rPr>
              <a:t> from </a:t>
            </a:r>
            <a:r>
              <a:rPr sz="2200" spc="-5" dirty="0">
                <a:latin typeface="Arial" pitchFamily="34" charset="0"/>
                <a:cs typeface="Times New Roman"/>
              </a:rPr>
              <a:t>surrounding</a:t>
            </a:r>
            <a:r>
              <a:rPr sz="2200" spc="-10" dirty="0">
                <a:latin typeface="Arial" pitchFamily="34" charset="0"/>
                <a:cs typeface="Times New Roman"/>
              </a:rPr>
              <a:t> </a:t>
            </a:r>
            <a:r>
              <a:rPr sz="2200" dirty="0">
                <a:latin typeface="Arial" pitchFamily="34" charset="0"/>
                <a:cs typeface="Times New Roman"/>
              </a:rPr>
              <a:t>rural</a:t>
            </a:r>
            <a:r>
              <a:rPr sz="2200" spc="-10" dirty="0">
                <a:latin typeface="Arial" pitchFamily="34" charset="0"/>
                <a:cs typeface="Times New Roman"/>
              </a:rPr>
              <a:t> areas, </a:t>
            </a:r>
            <a:r>
              <a:rPr sz="2200" spc="-535" dirty="0">
                <a:latin typeface="Arial" pitchFamily="34" charset="0"/>
                <a:cs typeface="Times New Roman"/>
              </a:rPr>
              <a:t> </a:t>
            </a:r>
            <a:r>
              <a:rPr sz="2200" dirty="0">
                <a:latin typeface="Arial" pitchFamily="34" charset="0"/>
                <a:cs typeface="Times New Roman"/>
              </a:rPr>
              <a:t>most of them </a:t>
            </a:r>
            <a:r>
              <a:rPr sz="2200" spc="-5" dirty="0">
                <a:latin typeface="Arial" pitchFamily="34" charset="0"/>
                <a:cs typeface="Times New Roman"/>
              </a:rPr>
              <a:t>being </a:t>
            </a:r>
            <a:r>
              <a:rPr sz="2200" dirty="0">
                <a:latin typeface="Arial" pitchFamily="34" charset="0"/>
                <a:cs typeface="Times New Roman"/>
              </a:rPr>
              <a:t>commuters or living in our college </a:t>
            </a:r>
            <a:r>
              <a:rPr sz="2200" spc="5" dirty="0">
                <a:latin typeface="Arial" pitchFamily="34" charset="0"/>
                <a:cs typeface="Times New Roman"/>
              </a:rPr>
              <a:t> </a:t>
            </a:r>
            <a:r>
              <a:rPr sz="2200" spc="-5" dirty="0">
                <a:latin typeface="Arial" pitchFamily="34" charset="0"/>
                <a:cs typeface="Times New Roman"/>
              </a:rPr>
              <a:t>boarding</a:t>
            </a:r>
            <a:r>
              <a:rPr sz="2200" spc="-10" dirty="0">
                <a:latin typeface="Arial" pitchFamily="34" charset="0"/>
                <a:cs typeface="Times New Roman"/>
              </a:rPr>
              <a:t> </a:t>
            </a:r>
            <a:r>
              <a:rPr sz="2200" spc="-5" dirty="0">
                <a:latin typeface="Arial" pitchFamily="34" charset="0"/>
                <a:cs typeface="Times New Roman"/>
              </a:rPr>
              <a:t>school.</a:t>
            </a:r>
            <a:endParaRPr sz="2200">
              <a:latin typeface="Arial" pitchFamily="34" charset="0"/>
              <a:cs typeface="Times New Roman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4912" y="95232"/>
            <a:ext cx="7286676" cy="5143536"/>
            <a:chOff x="0" y="0"/>
            <a:chExt cx="7560309" cy="53949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0776" y="1426"/>
              <a:ext cx="3719223" cy="53265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426"/>
              <a:ext cx="3801130" cy="532459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12443" y="23202"/>
              <a:ext cx="11430" cy="5305425"/>
            </a:xfrm>
            <a:custGeom>
              <a:avLst/>
              <a:gdLst/>
              <a:ahLst/>
              <a:cxnLst/>
              <a:rect l="l" t="t" r="r" b="b"/>
              <a:pathLst>
                <a:path w="11429" h="5305425">
                  <a:moveTo>
                    <a:pt x="0" y="0"/>
                  </a:moveTo>
                  <a:lnTo>
                    <a:pt x="6632" y="3087725"/>
                  </a:lnTo>
                  <a:lnTo>
                    <a:pt x="10039" y="4673314"/>
                  </a:lnTo>
                  <a:lnTo>
                    <a:pt x="11293" y="5257478"/>
                  </a:lnTo>
                  <a:lnTo>
                    <a:pt x="11395" y="5304797"/>
                  </a:lnTo>
                </a:path>
              </a:pathLst>
            </a:custGeom>
            <a:ln w="89999">
              <a:solidFill>
                <a:srgbClr val="9F1B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363"/>
            <a:ext cx="1563291" cy="8309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8702" y="678244"/>
            <a:ext cx="5801277" cy="8676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721054"/>
            <a:ext cx="5715784" cy="79430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37106" y="3745495"/>
            <a:ext cx="622873" cy="2444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82181" y="4099878"/>
            <a:ext cx="1477798" cy="45214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92102" y="952488"/>
            <a:ext cx="6572296" cy="3437159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1270" algn="just">
              <a:lnSpc>
                <a:spcPct val="102499"/>
              </a:lnSpc>
              <a:spcBef>
                <a:spcPts val="45"/>
              </a:spcBef>
            </a:pPr>
            <a:r>
              <a:rPr lang="ro-RO" sz="2200" spc="5" dirty="0" smtClean="0">
                <a:solidFill>
                  <a:srgbClr val="BC1F26"/>
                </a:solidFill>
                <a:latin typeface="Arial" pitchFamily="34" charset="0"/>
                <a:cs typeface="Times New Roman"/>
              </a:rPr>
              <a:t>     </a:t>
            </a:r>
            <a:r>
              <a:rPr sz="2200" spc="5" smtClean="0">
                <a:solidFill>
                  <a:srgbClr val="BC1F26"/>
                </a:solidFill>
                <a:latin typeface="Arial" pitchFamily="34" charset="0"/>
                <a:cs typeface="Times New Roman"/>
              </a:rPr>
              <a:t>The </a:t>
            </a:r>
            <a:r>
              <a:rPr sz="2200" b="1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mission</a:t>
            </a:r>
            <a:r>
              <a:rPr sz="220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2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of </a:t>
            </a:r>
            <a:r>
              <a:rPr sz="2200" spc="1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our </a:t>
            </a:r>
            <a:r>
              <a:rPr sz="2200" spc="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college is </a:t>
            </a:r>
            <a:r>
              <a:rPr sz="2200" spc="5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based </a:t>
            </a:r>
            <a:r>
              <a:rPr sz="2200" spc="7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on 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the </a:t>
            </a:r>
            <a:r>
              <a:rPr sz="2200" spc="5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community </a:t>
            </a:r>
            <a:r>
              <a:rPr sz="2200" spc="50">
                <a:solidFill>
                  <a:srgbClr val="BC1F26"/>
                </a:solidFill>
                <a:latin typeface="Arial" pitchFamily="34" charset="0"/>
                <a:cs typeface="Times New Roman"/>
              </a:rPr>
              <a:t>needs </a:t>
            </a:r>
            <a:r>
              <a:rPr sz="2200" spc="45" smtClean="0">
                <a:solidFill>
                  <a:srgbClr val="BC1F26"/>
                </a:solidFill>
                <a:latin typeface="Arial" pitchFamily="34" charset="0"/>
                <a:cs typeface="Times New Roman"/>
              </a:rPr>
              <a:t>to</a:t>
            </a:r>
            <a:r>
              <a:rPr lang="ro-RO" sz="2200" spc="45" dirty="0" smtClean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50" smtClean="0">
                <a:solidFill>
                  <a:srgbClr val="BC1F26"/>
                </a:solidFill>
                <a:latin typeface="Arial" pitchFamily="34" charset="0"/>
                <a:cs typeface="Times New Roman"/>
              </a:rPr>
              <a:t>have </a:t>
            </a:r>
            <a:r>
              <a:rPr sz="2200" spc="2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efficient</a:t>
            </a:r>
            <a:r>
              <a:rPr sz="2200" spc="2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educational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3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institutions</a:t>
            </a:r>
            <a:r>
              <a:rPr sz="2200" spc="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3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that 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provide </a:t>
            </a:r>
            <a:r>
              <a:rPr sz="2200" spc="5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well </a:t>
            </a:r>
            <a:r>
              <a:rPr sz="2200" spc="3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trained </a:t>
            </a:r>
            <a:r>
              <a:rPr sz="2200" spc="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students able </a:t>
            </a:r>
            <a:r>
              <a:rPr sz="2200" spc="6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to </a:t>
            </a:r>
            <a:r>
              <a:rPr sz="2200" spc="3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integrate </a:t>
            </a:r>
            <a:r>
              <a:rPr sz="2200" spc="5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in 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the </a:t>
            </a:r>
            <a:r>
              <a:rPr sz="2200" spc="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labour 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market </a:t>
            </a:r>
            <a:r>
              <a:rPr sz="2200" spc="5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or </a:t>
            </a:r>
            <a:r>
              <a:rPr sz="2200" spc="6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to </a:t>
            </a:r>
            <a:r>
              <a:rPr sz="2200" spc="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continue </a:t>
            </a:r>
            <a:r>
              <a:rPr sz="2200" spc="3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their </a:t>
            </a:r>
            <a:r>
              <a:rPr sz="2200" spc="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3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studies,</a:t>
            </a:r>
            <a:r>
              <a:rPr sz="2200" spc="-5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to</a:t>
            </a:r>
            <a:r>
              <a:rPr sz="2200" spc="-1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educate</a:t>
            </a:r>
            <a:r>
              <a:rPr sz="2200" spc="-3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youngsters</a:t>
            </a:r>
            <a:r>
              <a:rPr sz="2200" spc="-3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5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and</a:t>
            </a:r>
            <a:r>
              <a:rPr sz="2200" spc="-13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adults</a:t>
            </a:r>
            <a:r>
              <a:rPr sz="2200" spc="-8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including</a:t>
            </a:r>
            <a:r>
              <a:rPr sz="2200" spc="-1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those</a:t>
            </a:r>
            <a:r>
              <a:rPr sz="2200" spc="-9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7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who</a:t>
            </a:r>
            <a:r>
              <a:rPr sz="2200" spc="-12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6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come </a:t>
            </a:r>
            <a:r>
              <a:rPr sz="2200" spc="-4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114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from</a:t>
            </a:r>
            <a:r>
              <a:rPr sz="2200" spc="12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120">
                <a:solidFill>
                  <a:srgbClr val="BC1F26"/>
                </a:solidFill>
                <a:latin typeface="Arial" pitchFamily="34" charset="0"/>
                <a:cs typeface="Times New Roman"/>
              </a:rPr>
              <a:t>disadvantaged</a:t>
            </a:r>
            <a:r>
              <a:rPr sz="2200" spc="125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114" smtClean="0">
                <a:solidFill>
                  <a:srgbClr val="BC1F26"/>
                </a:solidFill>
                <a:latin typeface="Arial" pitchFamily="34" charset="0"/>
                <a:cs typeface="Times New Roman"/>
              </a:rPr>
              <a:t>environments</a:t>
            </a:r>
            <a:r>
              <a:rPr lang="ro-RO" sz="2200" spc="120" dirty="0" smtClean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114" smtClean="0">
                <a:solidFill>
                  <a:srgbClr val="BC1F26"/>
                </a:solidFill>
                <a:latin typeface="Arial" pitchFamily="34" charset="0"/>
                <a:cs typeface="Times New Roman"/>
              </a:rPr>
              <a:t>according</a:t>
            </a:r>
            <a:r>
              <a:rPr lang="ro-RO" sz="2200" spc="120" dirty="0" smtClean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100" smtClean="0">
                <a:solidFill>
                  <a:srgbClr val="BC1F26"/>
                </a:solidFill>
                <a:latin typeface="Arial" pitchFamily="34" charset="0"/>
                <a:cs typeface="Times New Roman"/>
              </a:rPr>
              <a:t>to</a:t>
            </a:r>
            <a:r>
              <a:rPr lang="ro-RO" sz="2200" spc="100" dirty="0" smtClean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114" smtClean="0">
                <a:solidFill>
                  <a:srgbClr val="BC1F26"/>
                </a:solidFill>
                <a:latin typeface="Arial" pitchFamily="34" charset="0"/>
                <a:cs typeface="Times New Roman"/>
              </a:rPr>
              <a:t>European </a:t>
            </a:r>
            <a:r>
              <a:rPr sz="2200" spc="120" smtClean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standards </a:t>
            </a:r>
            <a:r>
              <a:rPr sz="2200" spc="5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by 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rapid </a:t>
            </a:r>
            <a:r>
              <a:rPr sz="2200" spc="5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and </a:t>
            </a:r>
            <a:r>
              <a:rPr sz="2200" spc="2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efficient 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social </a:t>
            </a:r>
            <a:r>
              <a:rPr sz="2200" spc="5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and 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professional </a:t>
            </a:r>
            <a:r>
              <a:rPr sz="2200" spc="3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integration </a:t>
            </a:r>
            <a:r>
              <a:rPr sz="2200" spc="-434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5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which</a:t>
            </a:r>
            <a:r>
              <a:rPr sz="2200" spc="-12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contributes</a:t>
            </a:r>
            <a:r>
              <a:rPr sz="2200" spc="2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to</a:t>
            </a:r>
            <a:r>
              <a:rPr sz="2200" spc="-16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quality</a:t>
            </a:r>
            <a:r>
              <a:rPr sz="2200" spc="-7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6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growth</a:t>
            </a:r>
            <a:r>
              <a:rPr sz="2200" spc="-11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6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of</a:t>
            </a:r>
            <a:r>
              <a:rPr sz="2200" spc="-16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3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life</a:t>
            </a:r>
            <a:r>
              <a:rPr sz="2200" spc="-12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5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in</a:t>
            </a:r>
            <a:r>
              <a:rPr sz="2200" spc="-17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the</a:t>
            </a:r>
            <a:r>
              <a:rPr sz="2200" spc="-120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4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local</a:t>
            </a:r>
            <a:r>
              <a:rPr sz="2200" spc="-13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 </a:t>
            </a:r>
            <a:r>
              <a:rPr sz="2200" spc="35" dirty="0">
                <a:solidFill>
                  <a:srgbClr val="BC1F26"/>
                </a:solidFill>
                <a:latin typeface="Arial" pitchFamily="34" charset="0"/>
                <a:cs typeface="Times New Roman"/>
              </a:rPr>
              <a:t>community.</a:t>
            </a:r>
            <a:endParaRPr sz="2200">
              <a:latin typeface="Arial" pitchFamily="34" charset="0"/>
              <a:cs typeface="Times New Roman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6350" y="238108"/>
            <a:ext cx="7143800" cy="5013677"/>
            <a:chOff x="0" y="0"/>
            <a:chExt cx="7560309" cy="5418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666195"/>
              <a:ext cx="3838615" cy="26546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0" y="43"/>
              <a:ext cx="3792894" cy="26720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0774" y="0"/>
              <a:ext cx="3719225" cy="266710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3976" y="2671352"/>
              <a:ext cx="3766023" cy="264947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306" y="2626352"/>
              <a:ext cx="7555230" cy="90170"/>
            </a:xfrm>
            <a:custGeom>
              <a:avLst/>
              <a:gdLst/>
              <a:ahLst/>
              <a:cxnLst/>
              <a:rect l="l" t="t" r="r" b="b"/>
              <a:pathLst>
                <a:path w="7555230" h="90169">
                  <a:moveTo>
                    <a:pt x="0" y="89999"/>
                  </a:moveTo>
                  <a:lnTo>
                    <a:pt x="7554693" y="89999"/>
                  </a:lnTo>
                  <a:lnTo>
                    <a:pt x="7554693" y="0"/>
                  </a:lnTo>
                  <a:lnTo>
                    <a:pt x="0" y="0"/>
                  </a:lnTo>
                  <a:lnTo>
                    <a:pt x="0" y="89999"/>
                  </a:lnTo>
                  <a:close/>
                </a:path>
              </a:pathLst>
            </a:custGeom>
            <a:solidFill>
              <a:srgbClr val="9F1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39562" y="0"/>
              <a:ext cx="1270" cy="5328285"/>
            </a:xfrm>
            <a:custGeom>
              <a:avLst/>
              <a:gdLst/>
              <a:ahLst/>
              <a:cxnLst/>
              <a:rect l="l" t="t" r="r" b="b"/>
              <a:pathLst>
                <a:path w="1270" h="5328285">
                  <a:moveTo>
                    <a:pt x="1204" y="0"/>
                  </a:moveTo>
                  <a:lnTo>
                    <a:pt x="0" y="5328000"/>
                  </a:lnTo>
                </a:path>
              </a:pathLst>
            </a:custGeom>
            <a:ln w="89999">
              <a:solidFill>
                <a:srgbClr val="9D1B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363"/>
            <a:ext cx="1563291" cy="8309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8702" y="678244"/>
            <a:ext cx="5801277" cy="8676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659954"/>
            <a:ext cx="5862342" cy="8554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37106" y="3745495"/>
            <a:ext cx="622873" cy="2444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82181" y="4099878"/>
            <a:ext cx="1477798" cy="45214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49292" y="1666868"/>
            <a:ext cx="5931230" cy="199362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905" algn="just">
              <a:lnSpc>
                <a:spcPct val="96900"/>
              </a:lnSpc>
              <a:spcBef>
                <a:spcPts val="180"/>
              </a:spcBef>
            </a:pPr>
            <a:r>
              <a:rPr lang="ro-RO" sz="2200" b="0" spc="30" dirty="0" smtClean="0">
                <a:solidFill>
                  <a:srgbClr val="BC1F24"/>
                </a:solidFill>
                <a:latin typeface="Arial" pitchFamily="34" charset="0"/>
                <a:cs typeface="Times New Roman"/>
              </a:rPr>
              <a:t>     </a:t>
            </a:r>
            <a:r>
              <a:rPr sz="2200" b="0" spc="30" smtClean="0">
                <a:solidFill>
                  <a:srgbClr val="BC1F24"/>
                </a:solidFill>
                <a:latin typeface="Arial" pitchFamily="34" charset="0"/>
                <a:cs typeface="Times New Roman"/>
              </a:rPr>
              <a:t>The </a:t>
            </a:r>
            <a:r>
              <a:rPr sz="2200" b="0" spc="2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values </a:t>
            </a:r>
            <a:r>
              <a:rPr sz="2200" b="0" spc="4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of </a:t>
            </a:r>
            <a:r>
              <a:rPr sz="2200" b="0" spc="3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our </a:t>
            </a:r>
            <a:r>
              <a:rPr sz="2200" b="0" spc="2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college </a:t>
            </a:r>
            <a:r>
              <a:rPr sz="2200" b="0" spc="2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are: </a:t>
            </a:r>
            <a:r>
              <a:rPr sz="2200" b="0" spc="1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offering </a:t>
            </a:r>
            <a:r>
              <a:rPr sz="2200" b="0" spc="2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equal </a:t>
            </a:r>
            <a:r>
              <a:rPr sz="2200" b="0" spc="3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development </a:t>
            </a:r>
            <a:r>
              <a:rPr sz="2200" b="0" spc="3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 </a:t>
            </a:r>
            <a:r>
              <a:rPr sz="2200" b="0" spc="4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chances</a:t>
            </a:r>
            <a:r>
              <a:rPr sz="2200" b="0" spc="4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 </a:t>
            </a:r>
            <a:r>
              <a:rPr sz="2200" b="0" spc="3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to</a:t>
            </a:r>
            <a:r>
              <a:rPr sz="2200" b="0" spc="4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 </a:t>
            </a:r>
            <a:r>
              <a:rPr sz="2200" b="0" spc="4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all</a:t>
            </a:r>
            <a:r>
              <a:rPr sz="2200" b="0" spc="5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 </a:t>
            </a:r>
            <a:r>
              <a:rPr sz="2200" b="0" spc="4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students</a:t>
            </a:r>
            <a:r>
              <a:rPr sz="2200" b="0" spc="5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 </a:t>
            </a:r>
            <a:r>
              <a:rPr sz="2200" b="0" spc="4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and</a:t>
            </a:r>
            <a:r>
              <a:rPr sz="2200" b="0" spc="5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 </a:t>
            </a:r>
            <a:r>
              <a:rPr sz="2200" b="0" spc="4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teachers,</a:t>
            </a:r>
            <a:r>
              <a:rPr sz="2200" b="0" spc="5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 </a:t>
            </a:r>
            <a:r>
              <a:rPr sz="2200" b="0" spc="4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a</a:t>
            </a:r>
            <a:r>
              <a:rPr sz="2200" b="0" spc="5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 </a:t>
            </a:r>
            <a:r>
              <a:rPr sz="2200" b="0" spc="4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wide</a:t>
            </a:r>
            <a:r>
              <a:rPr sz="2200" b="0" spc="5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 </a:t>
            </a:r>
            <a:r>
              <a:rPr sz="2200" b="0" spc="4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range</a:t>
            </a:r>
            <a:r>
              <a:rPr sz="2200" b="0" spc="5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 of </a:t>
            </a:r>
            <a:r>
              <a:rPr sz="2200" b="0" spc="5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 </a:t>
            </a:r>
            <a:r>
              <a:rPr sz="2200" b="0" spc="3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qualifications </a:t>
            </a:r>
            <a:r>
              <a:rPr sz="2200" b="0" spc="2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and </a:t>
            </a:r>
            <a:r>
              <a:rPr sz="2200" b="0" spc="2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types </a:t>
            </a:r>
            <a:r>
              <a:rPr sz="2200" b="0" spc="4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of </a:t>
            </a:r>
            <a:r>
              <a:rPr sz="2200" b="0" spc="2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educational </a:t>
            </a:r>
            <a:r>
              <a:rPr sz="2200" b="0" spc="2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forms, </a:t>
            </a:r>
            <a:r>
              <a:rPr sz="2200" b="0" spc="2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collaboration </a:t>
            </a:r>
            <a:r>
              <a:rPr sz="2200" b="0" spc="2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 </a:t>
            </a:r>
            <a:r>
              <a:rPr sz="2200" b="0" spc="3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with </a:t>
            </a:r>
            <a:r>
              <a:rPr sz="2200" b="0" spc="2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local </a:t>
            </a:r>
            <a:r>
              <a:rPr sz="2200" b="0" spc="2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community </a:t>
            </a:r>
            <a:r>
              <a:rPr sz="2200" b="0" spc="4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representatives </a:t>
            </a:r>
            <a:r>
              <a:rPr sz="2200" b="0" spc="3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and with </a:t>
            </a:r>
            <a:r>
              <a:rPr sz="2200" b="0" spc="2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the </a:t>
            </a:r>
            <a:r>
              <a:rPr sz="2200" b="0" spc="40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students' </a:t>
            </a:r>
            <a:r>
              <a:rPr sz="2200" b="0" spc="-509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 </a:t>
            </a:r>
            <a:r>
              <a:rPr sz="2200" b="0" spc="25" dirty="0">
                <a:solidFill>
                  <a:srgbClr val="BC1F24"/>
                </a:solidFill>
                <a:latin typeface="Arial" pitchFamily="34" charset="0"/>
                <a:cs typeface="Times New Roman"/>
              </a:rPr>
              <a:t>families.</a:t>
            </a:r>
            <a:endParaRPr sz="2200" b="0">
              <a:latin typeface="Arial" pitchFamily="34" charset="0"/>
              <a:cs typeface="Times New Roman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912" y="166670"/>
            <a:ext cx="3605245" cy="26380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912" y="2857691"/>
            <a:ext cx="3603875" cy="238107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49688" y="166670"/>
            <a:ext cx="3601514" cy="500066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363"/>
            <a:ext cx="1563291" cy="8309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8702" y="678244"/>
            <a:ext cx="5801277" cy="8676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659954"/>
            <a:ext cx="5862342" cy="8554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37106" y="3745495"/>
            <a:ext cx="622873" cy="2444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82181" y="4099878"/>
            <a:ext cx="1477798" cy="452144"/>
          </a:xfrm>
          <a:prstGeom prst="rect">
            <a:avLst/>
          </a:prstGeom>
        </p:spPr>
      </p:pic>
      <p:sp>
        <p:nvSpPr>
          <p:cNvPr id="10" name="object 12"/>
          <p:cNvSpPr txBox="1">
            <a:spLocks/>
          </p:cNvSpPr>
          <p:nvPr/>
        </p:nvSpPr>
        <p:spPr>
          <a:xfrm>
            <a:off x="563540" y="881050"/>
            <a:ext cx="6659564" cy="372345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 lvl="0" indent="1270" algn="just" defTabSz="914400" eaLnBrk="1" fontAlgn="auto" latinLnBrk="0" hangingPunct="1">
              <a:lnSpc>
                <a:spcPts val="221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200" u="none" strike="noStrike" kern="0" cap="none" spc="2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Times New Roman"/>
              </a:rPr>
              <a:t>     </a:t>
            </a:r>
            <a:r>
              <a:rPr kumimoji="0" lang="en-US" sz="2200" u="none" strike="noStrike" kern="0" cap="none" spc="2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Times New Roman"/>
              </a:rPr>
              <a:t>Our</a:t>
            </a:r>
            <a:r>
              <a:rPr kumimoji="0" lang="ro-RO" sz="2200" u="none" strike="noStrike" kern="0" cap="none" spc="2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Times New Roman"/>
              </a:rPr>
              <a:t> </a:t>
            </a:r>
            <a:r>
              <a:rPr kumimoji="0" lang="en-US" sz="2200" u="none" strike="noStrike" kern="0" cap="none" spc="1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Times New Roman"/>
              </a:rPr>
              <a:t>vision 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is </a:t>
            </a:r>
            <a:r>
              <a:rPr kumimoji="0" lang="en-US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to </a:t>
            </a:r>
            <a:r>
              <a:rPr kumimoji="0" lang="en-US" sz="2200" u="none" strike="noStrike" kern="0" cap="none" spc="4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have more 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motivated management </a:t>
            </a:r>
            <a:r>
              <a:rPr kumimoji="0" lang="en-US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and</a:t>
            </a:r>
            <a:r>
              <a:rPr kumimoji="0" lang="ro-RO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teaching</a:t>
            </a:r>
            <a:r>
              <a:rPr kumimoji="0" lang="ro-RO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2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staff</a:t>
            </a:r>
            <a:r>
              <a:rPr kumimoji="0" lang="ro-RO" sz="2200" u="none" strike="noStrike" kern="0" cap="none" spc="2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able</a:t>
            </a:r>
            <a:r>
              <a:rPr kumimoji="0" lang="ro-RO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to</a:t>
            </a:r>
            <a:r>
              <a:rPr kumimoji="0" lang="ro-RO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organize</a:t>
            </a:r>
            <a:r>
              <a:rPr kumimoji="0" lang="ro-RO" sz="2200" u="none" strike="noStrike" kern="0" cap="none" spc="3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their professional career 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independently </a:t>
            </a:r>
            <a:r>
              <a:rPr kumimoji="0" lang="en-US" sz="2200" u="none" strike="noStrike" kern="0" cap="none" spc="5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and </a:t>
            </a:r>
            <a:r>
              <a:rPr kumimoji="0" lang="en-US" sz="2200" u="none" strike="noStrike" kern="0" cap="none" spc="-45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with</a:t>
            </a:r>
            <a:r>
              <a:rPr kumimoji="0" lang="en-US" sz="2200" u="none" strike="noStrike" kern="0" cap="none" spc="-7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1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dignity,</a:t>
            </a:r>
            <a:r>
              <a:rPr kumimoji="0" lang="en-US" sz="2200" u="none" strike="noStrike" kern="0" cap="none" spc="-2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to</a:t>
            </a:r>
            <a:r>
              <a:rPr kumimoji="0" lang="en-US" sz="2200" u="none" strike="noStrike" kern="0" cap="none" spc="-114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2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facilitate</a:t>
            </a:r>
            <a:r>
              <a:rPr kumimoji="0" lang="en-US" sz="2200" u="none" strike="noStrike" kern="0" cap="none" spc="1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2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better</a:t>
            </a:r>
            <a:r>
              <a:rPr kumimoji="0" lang="en-US" sz="2200" u="none" strike="noStrike" kern="0" cap="none" spc="-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social</a:t>
            </a:r>
            <a:r>
              <a:rPr kumimoji="0" lang="en-US" sz="2200" u="none" strike="noStrike" kern="0" cap="none" spc="-9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5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and</a:t>
            </a:r>
            <a:r>
              <a:rPr kumimoji="0" lang="en-US" sz="2200" u="none" strike="noStrike" kern="0" cap="none" spc="-12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professional</a:t>
            </a:r>
            <a:r>
              <a:rPr kumimoji="0" lang="en-US" sz="2200" u="none" strike="noStrike" kern="0" cap="none" spc="-1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2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integration </a:t>
            </a:r>
            <a:r>
              <a:rPr kumimoji="0" lang="en-US" sz="2200" u="none" strike="noStrike" kern="0" cap="none" spc="-45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of</a:t>
            </a:r>
            <a:r>
              <a:rPr kumimoji="0" lang="en-US" sz="2200" u="none" strike="noStrike" kern="0" cap="none" spc="-6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students</a:t>
            </a:r>
            <a:r>
              <a:rPr kumimoji="0" lang="en-US" sz="2200" u="none" strike="noStrike" kern="0" cap="none" spc="1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</a:t>
            </a:r>
            <a:r>
              <a:rPr kumimoji="0" lang="en-US" sz="2200" u="none" strike="noStrike" kern="0" cap="none" spc="-8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</a:t>
            </a:r>
            <a:r>
              <a:rPr kumimoji="0" lang="en-US" sz="2200" u="none" strike="noStrike" kern="0" cap="none" spc="-6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European</a:t>
            </a:r>
            <a:r>
              <a:rPr kumimoji="0" lang="en-US" sz="2200" u="none" strike="noStrike" kern="0" cap="none" spc="8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community</a:t>
            </a:r>
            <a:r>
              <a:rPr kumimoji="0" lang="en-US" sz="2200" u="none" strike="noStrike" kern="0" cap="none" spc="13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and</a:t>
            </a:r>
            <a:r>
              <a:rPr kumimoji="0" lang="en-US" sz="2200" u="none" strike="noStrike" kern="0" cap="none" spc="-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to</a:t>
            </a:r>
            <a:r>
              <a:rPr kumimoji="0" lang="en-US" sz="2200" u="none" strike="noStrike" kern="0" cap="none" spc="-7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integrate</a:t>
            </a:r>
            <a:r>
              <a:rPr kumimoji="0" lang="en-US" sz="220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</a:t>
            </a:r>
            <a:r>
              <a:rPr kumimoji="0" lang="en-US" sz="2200" u="none" strike="noStrike" kern="0" cap="none" spc="-7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8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staffs </a:t>
            </a:r>
            <a:r>
              <a:rPr kumimoji="0" lang="en-US" sz="2200" u="none" strike="noStrike" kern="0" cap="none" spc="10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personal</a:t>
            </a:r>
            <a:r>
              <a:rPr kumimoji="0" lang="en-US" sz="2200" u="none" strike="noStrike" kern="0" cap="none" spc="10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11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and </a:t>
            </a:r>
            <a:r>
              <a:rPr kumimoji="0" lang="en-US" sz="2200" u="none" strike="noStrike" kern="0" cap="none" spc="10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professional</a:t>
            </a:r>
            <a:r>
              <a:rPr kumimoji="0" lang="en-US" sz="2200" u="none" strike="noStrike" kern="0" cap="none" spc="11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developments</a:t>
            </a:r>
            <a:r>
              <a:rPr kumimoji="0" lang="ro-RO" sz="2200" u="none" strike="noStrike" kern="0" cap="none" spc="114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9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into</a:t>
            </a:r>
            <a:r>
              <a:rPr kumimoji="0" lang="ro-RO" sz="2200" u="none" strike="noStrike" kern="0" cap="none" spc="9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114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2014</a:t>
            </a:r>
            <a:r>
              <a:rPr kumimoji="0" lang="ro-RO" sz="2200" u="none" strike="noStrike" kern="0" cap="none" spc="114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114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-</a:t>
            </a:r>
            <a:r>
              <a:rPr kumimoji="0" lang="ro-RO" sz="2200" u="none" strike="noStrike" kern="0" cap="none" spc="114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114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2020</a:t>
            </a:r>
            <a:r>
              <a:rPr kumimoji="0" lang="ro-RO" sz="2200" u="none" strike="noStrike" kern="0" cap="none" spc="114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8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European</a:t>
            </a:r>
            <a:r>
              <a:rPr kumimoji="0" lang="en-US" sz="2200" u="none" strike="noStrike" kern="0" cap="none" spc="9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7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strategy</a:t>
            </a:r>
            <a:r>
              <a:rPr kumimoji="0" lang="en-US" sz="2200" u="none" strike="noStrike" kern="0" cap="none" spc="7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through</a:t>
            </a:r>
            <a:r>
              <a:rPr kumimoji="0" lang="ro-RO" sz="2200" u="none" strike="noStrike" kern="0" cap="none" spc="8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7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</a:t>
            </a:r>
            <a:r>
              <a:rPr kumimoji="0" lang="ro-RO" sz="2200" u="none" strike="noStrike" kern="0" cap="none" spc="7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7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promotion</a:t>
            </a:r>
            <a:r>
              <a:rPr kumimoji="0" lang="en-US" sz="2200" u="none" strike="noStrike" kern="0" cap="none" spc="8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6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of</a:t>
            </a:r>
            <a:r>
              <a:rPr kumimoji="0" lang="en-US" sz="2200" u="none" strike="noStrike" kern="0" cap="none" spc="6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7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international</a:t>
            </a:r>
            <a:r>
              <a:rPr kumimoji="0" lang="ro-RO" sz="2200" u="none" strike="noStrike" kern="0" cap="none" spc="7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cooperation,</a:t>
            </a:r>
            <a:r>
              <a:rPr kumimoji="0" lang="en-US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2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digital</a:t>
            </a:r>
            <a:r>
              <a:rPr kumimoji="0" lang="en-US" sz="2200" u="none" strike="noStrike" kern="0" cap="none" spc="3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learning, language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learning </a:t>
            </a:r>
            <a:r>
              <a:rPr kumimoji="0" lang="en-US" sz="2200" u="none" strike="noStrike" kern="0" cap="none" spc="5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and </a:t>
            </a:r>
            <a:r>
              <a:rPr kumimoji="0" lang="en-US" sz="2200" u="none" strike="noStrike" kern="0" cap="none" spc="2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linguistic</a:t>
            </a:r>
            <a:r>
              <a:rPr kumimoji="0" lang="ro-RO" sz="2200" u="none" strike="noStrike" kern="0" cap="none" spc="2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diversity</a:t>
            </a:r>
            <a:r>
              <a:rPr kumimoji="0" lang="ro-RO" sz="220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derived</a:t>
            </a:r>
            <a:r>
              <a:rPr kumimoji="0" lang="ro-RO" sz="220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4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from</a:t>
            </a:r>
            <a:r>
              <a:rPr kumimoji="0" lang="en-US" sz="220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-11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opportunities</a:t>
            </a:r>
            <a:r>
              <a:rPr lang="ro-RO" sz="2200" kern="0" dirty="0" smtClean="0">
                <a:solidFill>
                  <a:srgbClr val="C00000"/>
                </a:solidFill>
                <a:latin typeface="Arial" pitchFamily="34" charset="0"/>
              </a:rPr>
              <a:t> </a:t>
            </a:r>
            <a:r>
              <a:rPr kumimoji="0" lang="en-US" sz="220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rofessional</a:t>
            </a:r>
            <a:r>
              <a:rPr kumimoji="0" lang="ro-RO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4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an</a:t>
            </a:r>
            <a:r>
              <a:rPr kumimoji="0" lang="en-US" sz="2200" u="none" strike="noStrike" kern="0" cap="none" spc="5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</a:t>
            </a:r>
            <a:r>
              <a:rPr kumimoji="0" lang="ro-RO" sz="2200" u="none" strike="noStrike" kern="0" cap="none" spc="-1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learnin</a:t>
            </a:r>
            <a:r>
              <a:rPr kumimoji="0" lang="en-US" sz="2200" u="none" strike="noStrike" kern="0" cap="none" spc="4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g</a:t>
            </a:r>
            <a:r>
              <a:rPr kumimoji="0" lang="en-US" sz="2200" u="none" strike="noStrike" kern="0" cap="none" spc="-11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experiences</a:t>
            </a:r>
            <a:r>
              <a:rPr kumimoji="0" lang="en-US" sz="2200" u="none" strike="noStrike" kern="0" cap="none" spc="-2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2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</a:t>
            </a:r>
            <a:r>
              <a:rPr kumimoji="0" lang="en-US" sz="2200" u="none" strike="noStrike" kern="0" cap="none" spc="4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</a:t>
            </a:r>
            <a:r>
              <a:rPr kumimoji="0" lang="en-US" sz="2200" u="none" strike="noStrike" kern="0" cap="none" spc="-16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other</a:t>
            </a:r>
            <a:r>
              <a:rPr kumimoji="0" lang="en-US" sz="2200" u="none" strike="noStrike" kern="0" cap="none" spc="-13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countries</a:t>
            </a:r>
            <a:r>
              <a:rPr kumimoji="0" lang="ro-RO" sz="2200" u="none" strike="noStrike" kern="0" cap="none" spc="4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.</a:t>
            </a:r>
            <a:endParaRPr kumimoji="0" lang="en-US" sz="2200" u="none" strike="noStrike" kern="0" cap="none" spc="0" normalizeH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12700" marR="5080" lvl="0" indent="1270" algn="just" defTabSz="914400" eaLnBrk="1" fontAlgn="auto" latinLnBrk="0" hangingPunct="1">
              <a:lnSpc>
                <a:spcPts val="221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u="none" strike="noStrike" kern="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Times New Roman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4913" y="166670"/>
            <a:ext cx="7286676" cy="5072098"/>
            <a:chOff x="0" y="0"/>
            <a:chExt cx="7560309" cy="53759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314"/>
              <a:ext cx="3749491" cy="28367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8384" y="20551"/>
              <a:ext cx="3771615" cy="28127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827066"/>
              <a:ext cx="3370362" cy="24886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46505" y="2884270"/>
              <a:ext cx="4213493" cy="244372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2797027"/>
              <a:ext cx="7560309" cy="90170"/>
            </a:xfrm>
            <a:custGeom>
              <a:avLst/>
              <a:gdLst/>
              <a:ahLst/>
              <a:cxnLst/>
              <a:rect l="l" t="t" r="r" b="b"/>
              <a:pathLst>
                <a:path w="7560309" h="90169">
                  <a:moveTo>
                    <a:pt x="0" y="0"/>
                  </a:moveTo>
                  <a:lnTo>
                    <a:pt x="0" y="89999"/>
                  </a:lnTo>
                  <a:lnTo>
                    <a:pt x="7559999" y="89999"/>
                  </a:lnTo>
                  <a:lnTo>
                    <a:pt x="7559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1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46505" y="24750"/>
              <a:ext cx="448309" cy="5285740"/>
            </a:xfrm>
            <a:custGeom>
              <a:avLst/>
              <a:gdLst/>
              <a:ahLst/>
              <a:cxnLst/>
              <a:rect l="l" t="t" r="r" b="b"/>
              <a:pathLst>
                <a:path w="448310" h="5285740">
                  <a:moveTo>
                    <a:pt x="32539" y="2858507"/>
                  </a:moveTo>
                  <a:lnTo>
                    <a:pt x="0" y="5285375"/>
                  </a:lnTo>
                </a:path>
                <a:path w="448310" h="5285740">
                  <a:moveTo>
                    <a:pt x="447832" y="0"/>
                  </a:moveTo>
                  <a:lnTo>
                    <a:pt x="432709" y="2817276"/>
                  </a:lnTo>
                </a:path>
              </a:pathLst>
            </a:custGeom>
            <a:ln w="89999">
              <a:solidFill>
                <a:srgbClr val="9D1B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88" y="238108"/>
            <a:ext cx="580881" cy="581093"/>
          </a:xfrm>
          <a:prstGeom prst="rect">
            <a:avLst/>
          </a:prstGeom>
        </p:spPr>
      </p:pic>
      <p:sp>
        <p:nvSpPr>
          <p:cNvPr id="5" name="object 17"/>
          <p:cNvSpPr txBox="1">
            <a:spLocks/>
          </p:cNvSpPr>
          <p:nvPr/>
        </p:nvSpPr>
        <p:spPr>
          <a:xfrm>
            <a:off x="1135044" y="166670"/>
            <a:ext cx="4786346" cy="626454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-100" normalizeH="0" baseline="0" noProof="0" dirty="0" smtClean="0">
                <a:ln>
                  <a:noFill/>
                </a:ln>
                <a:solidFill>
                  <a:srgbClr val="167E95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ACCORD</a:t>
            </a:r>
            <a:r>
              <a:rPr kumimoji="0" lang="en-US" sz="2400" b="1" i="0" u="none" strike="noStrike" kern="0" cap="none" spc="484" normalizeH="0" baseline="0" noProof="0" dirty="0" smtClean="0">
                <a:ln>
                  <a:noFill/>
                </a:ln>
                <a:solidFill>
                  <a:srgbClr val="167E95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15" normalizeH="0" baseline="0" noProof="0" dirty="0" smtClean="0">
                <a:ln>
                  <a:noFill/>
                </a:ln>
                <a:solidFill>
                  <a:srgbClr val="167E95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</a:t>
            </a:r>
            <a:r>
              <a:rPr kumimoji="0" lang="en-US" sz="2400" b="1" i="0" u="none" strike="noStrike" kern="0" cap="none" spc="-75" normalizeH="0" baseline="0" noProof="0" dirty="0" smtClean="0">
                <a:ln>
                  <a:noFill/>
                </a:ln>
                <a:solidFill>
                  <a:srgbClr val="167E95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-15" normalizeH="0" baseline="0" noProof="0" dirty="0" smtClean="0">
                <a:ln>
                  <a:noFill/>
                </a:ln>
                <a:solidFill>
                  <a:srgbClr val="167E95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GROW</a:t>
            </a:r>
            <a:r>
              <a:rPr kumimoji="0" lang="en-US" sz="2400" b="1" i="0" u="none" strike="noStrike" kern="0" cap="none" spc="5" normalizeH="0" baseline="0" noProof="0" dirty="0" smtClean="0">
                <a:ln>
                  <a:noFill/>
                </a:ln>
                <a:solidFill>
                  <a:srgbClr val="167E95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-70" normalizeH="0" baseline="0" noProof="0" dirty="0" smtClean="0">
                <a:ln>
                  <a:noFill/>
                </a:ln>
                <a:solidFill>
                  <a:srgbClr val="167E95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TOGETHER!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marL="0" marR="16510" lvl="0" indent="0" algn="ctr" defTabSz="91440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1" u="none" strike="noStrike" kern="0" cap="none" spc="-30" normalizeH="0" baseline="0" noProof="0" dirty="0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202</a:t>
            </a:r>
            <a:r>
              <a:rPr kumimoji="0" lang="en-US" sz="1050" b="1" i="1" u="none" strike="noStrike" kern="0" cap="none" spc="-25" normalizeH="0" baseline="0" noProof="0" dirty="0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0</a:t>
            </a:r>
            <a:r>
              <a:rPr kumimoji="0" lang="en-US" sz="1050" b="1" i="1" u="none" strike="noStrike" kern="0" cap="none" spc="15" normalizeH="0" baseline="0" noProof="0" dirty="0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1050" b="1" i="1" u="none" strike="noStrike" kern="0" cap="none" spc="25" normalizeH="0" baseline="0" noProof="0" dirty="0" smtClean="0">
                <a:ln>
                  <a:noFill/>
                </a:ln>
                <a:solidFill>
                  <a:srgbClr val="70909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kumimoji="0" lang="en-US" sz="1050" b="1" i="1" u="none" strike="noStrike" kern="0" cap="none" spc="-10" normalizeH="0" baseline="0" noProof="0" dirty="0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</a:t>
            </a:r>
            <a:r>
              <a:rPr kumimoji="0" lang="en-US" sz="1050" b="1" i="1" u="none" strike="noStrike" kern="0" cap="none" spc="30" normalizeH="0" baseline="0" noProof="0" dirty="0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1050" b="1" i="1" u="none" strike="noStrike" kern="0" cap="none" spc="10" normalizeH="0" baseline="0" noProof="0" dirty="0" smtClean="0">
                <a:ln>
                  <a:noFill/>
                </a:ln>
                <a:solidFill>
                  <a:srgbClr val="70909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kumimoji="0" lang="en-US" sz="1050" b="1" i="1" u="none" strike="noStrike" kern="0" cap="none" spc="-50" normalizeH="0" baseline="0" noProof="0" dirty="0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RO0</a:t>
            </a:r>
            <a:r>
              <a:rPr kumimoji="0" lang="en-US" sz="1050" b="1" i="1" u="none" strike="noStrike" kern="0" cap="none" spc="-15" normalizeH="0" baseline="0" noProof="0" dirty="0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</a:t>
            </a:r>
            <a:r>
              <a:rPr kumimoji="0" lang="en-US" sz="1050" b="1" i="1" u="none" strike="noStrike" kern="0" cap="none" spc="0" normalizeH="0" baseline="0" noProof="0" dirty="0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1050" b="1" i="1" u="none" strike="noStrike" kern="0" cap="none" spc="-100" normalizeH="0" baseline="0" noProof="0" dirty="0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1050" b="1" i="1" u="none" strike="noStrike" kern="0" cap="none" spc="10" normalizeH="0" baseline="0" noProof="0" dirty="0" smtClean="0">
                <a:ln>
                  <a:noFill/>
                </a:ln>
                <a:solidFill>
                  <a:srgbClr val="70909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kumimoji="0" lang="en-US" sz="1050" b="1" i="1" u="none" strike="noStrike" kern="0" cap="none" spc="-20" normalizeH="0" baseline="0" noProof="0" dirty="0" err="1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KAlO</a:t>
            </a:r>
            <a:r>
              <a:rPr kumimoji="0" lang="en-US" sz="1050" b="1" i="1" u="none" strike="noStrike" kern="0" cap="none" spc="-80" normalizeH="0" baseline="0" noProof="0" dirty="0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1050" b="1" i="1" u="none" strike="noStrike" kern="0" cap="none" spc="-5" normalizeH="0" baseline="0" noProof="0" dirty="0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</a:t>
            </a:r>
            <a:r>
              <a:rPr kumimoji="0" lang="en-US" sz="1050" b="1" i="1" u="none" strike="noStrike" kern="0" cap="none" spc="65" normalizeH="0" baseline="0" noProof="0" dirty="0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1050" b="1" i="1" u="none" strike="noStrike" kern="0" cap="none" spc="-15" normalizeH="0" baseline="0" noProof="0" dirty="0" smtClean="0">
                <a:ln>
                  <a:noFill/>
                </a:ln>
                <a:solidFill>
                  <a:srgbClr val="70909A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kumimoji="0" lang="en-US" sz="1050" b="1" i="1" u="none" strike="noStrike" kern="0" cap="none" spc="-20" normalizeH="0" baseline="0" noProof="0" dirty="0" smtClean="0">
                <a:ln>
                  <a:noFill/>
                </a:ln>
                <a:solidFill>
                  <a:srgbClr val="548C97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078593</a:t>
            </a:r>
            <a:endParaRPr kumimoji="0" lang="en-US" sz="105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6" name="object 18"/>
          <p:cNvSpPr txBox="1"/>
          <p:nvPr/>
        </p:nvSpPr>
        <p:spPr>
          <a:xfrm>
            <a:off x="277788" y="1023926"/>
            <a:ext cx="785818" cy="5110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o-RO" sz="1550" b="1" spc="-155" dirty="0" smtClean="0">
                <a:solidFill>
                  <a:srgbClr val="E97923"/>
                </a:solidFill>
                <a:latin typeface="Arial"/>
                <a:cs typeface="Arial"/>
              </a:rPr>
              <a:t>e</a:t>
            </a:r>
            <a:r>
              <a:rPr sz="1550" b="1" spc="-155" smtClean="0">
                <a:solidFill>
                  <a:srgbClr val="E97923"/>
                </a:solidFill>
                <a:latin typeface="Arial"/>
                <a:cs typeface="Arial"/>
              </a:rPr>
              <a:t>uro</a:t>
            </a:r>
            <a:r>
              <a:rPr lang="ro-RO" sz="1550" b="1" spc="-155" dirty="0" smtClean="0">
                <a:solidFill>
                  <a:srgbClr val="E97923"/>
                </a:solidFill>
                <a:latin typeface="Arial"/>
                <a:cs typeface="Arial"/>
              </a:rPr>
              <a:t> </a:t>
            </a:r>
            <a:r>
              <a:rPr sz="1550" b="1" spc="-155" smtClean="0">
                <a:solidFill>
                  <a:srgbClr val="D6AC87"/>
                </a:solidFill>
                <a:latin typeface="Arial"/>
                <a:cs typeface="Arial"/>
              </a:rPr>
              <a:t>::.::.,</a:t>
            </a:r>
            <a:endParaRPr lang="ro-RO" sz="1550" b="1" spc="-155" dirty="0" smtClean="0">
              <a:solidFill>
                <a:srgbClr val="D6AC87"/>
              </a:solidFill>
              <a:latin typeface="Arial"/>
              <a:cs typeface="Arial"/>
            </a:endParaRPr>
          </a:p>
          <a:p>
            <a:pPr marL="12700">
              <a:spcBef>
                <a:spcPts val="105"/>
              </a:spcBef>
            </a:pPr>
            <a:r>
              <a:rPr lang="ro-RO" sz="1600" b="1" spc="80" dirty="0" err="1" smtClean="0">
                <a:solidFill>
                  <a:srgbClr val="E97923"/>
                </a:solidFill>
                <a:latin typeface="Arial"/>
                <a:cs typeface="Arial"/>
              </a:rPr>
              <a:t>pass</a:t>
            </a:r>
            <a:endParaRPr lang="ro-RO" sz="1600" dirty="0" smtClean="0">
              <a:latin typeface="Arial"/>
              <a:cs typeface="Arial"/>
            </a:endParaRPr>
          </a:p>
        </p:txBody>
      </p:sp>
      <p:sp>
        <p:nvSpPr>
          <p:cNvPr id="7" name="object 21"/>
          <p:cNvSpPr txBox="1"/>
          <p:nvPr/>
        </p:nvSpPr>
        <p:spPr>
          <a:xfrm>
            <a:off x="1420796" y="952488"/>
            <a:ext cx="4429156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/>
            <a:r>
              <a:rPr sz="1400" spc="15" dirty="0">
                <a:solidFill>
                  <a:srgbClr val="233852"/>
                </a:solidFill>
                <a:latin typeface="Arial" pitchFamily="34" charset="0"/>
                <a:cs typeface="Times New Roman"/>
              </a:rPr>
              <a:t>Colegiul</a:t>
            </a:r>
            <a:r>
              <a:rPr sz="1400" spc="-60" dirty="0">
                <a:solidFill>
                  <a:srgbClr val="233852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40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Tehnic</a:t>
            </a:r>
            <a:r>
              <a:rPr sz="1400" spc="-90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40">
                <a:solidFill>
                  <a:srgbClr val="465262"/>
                </a:solidFill>
                <a:latin typeface="Arial" pitchFamily="34" charset="0"/>
                <a:cs typeface="Times New Roman"/>
              </a:rPr>
              <a:t>"</a:t>
            </a:r>
            <a:r>
              <a:rPr sz="1400" spc="40" smtClean="0">
                <a:solidFill>
                  <a:srgbClr val="0F213D"/>
                </a:solidFill>
                <a:latin typeface="Arial" pitchFamily="34" charset="0"/>
                <a:cs typeface="Times New Roman"/>
              </a:rPr>
              <a:t>Gheorghe</a:t>
            </a:r>
            <a:r>
              <a:rPr lang="ro-RO" sz="1400" spc="40" dirty="0" smtClean="0">
                <a:solidFill>
                  <a:srgbClr val="0F213D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40" smtClean="0">
                <a:solidFill>
                  <a:srgbClr val="233852"/>
                </a:solidFill>
                <a:latin typeface="Arial" pitchFamily="34" charset="0"/>
                <a:cs typeface="Times New Roman"/>
              </a:rPr>
              <a:t>Asachi</a:t>
            </a:r>
            <a:r>
              <a:rPr sz="1400" spc="40">
                <a:solidFill>
                  <a:srgbClr val="465262"/>
                </a:solidFill>
                <a:latin typeface="Arial" pitchFamily="34" charset="0"/>
                <a:cs typeface="Times New Roman"/>
              </a:rPr>
              <a:t>"</a:t>
            </a:r>
            <a:r>
              <a:rPr sz="1400" spc="30">
                <a:solidFill>
                  <a:srgbClr val="465262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65" smtClean="0">
                <a:solidFill>
                  <a:srgbClr val="0F213D"/>
                </a:solidFill>
                <a:latin typeface="Arial" pitchFamily="34" charset="0"/>
                <a:cs typeface="Times New Roman"/>
              </a:rPr>
              <a:t>Foc</a:t>
            </a:r>
            <a:r>
              <a:rPr lang="ro-RO" sz="1400" spc="40" dirty="0" smtClean="0">
                <a:solidFill>
                  <a:srgbClr val="0F213D"/>
                </a:solidFill>
                <a:latin typeface="Arial" pitchFamily="34" charset="0"/>
                <a:cs typeface="Times New Roman"/>
              </a:rPr>
              <a:t>ș</a:t>
            </a:r>
            <a:r>
              <a:rPr sz="1400" spc="55" smtClean="0">
                <a:solidFill>
                  <a:srgbClr val="0F213D"/>
                </a:solidFill>
                <a:latin typeface="Arial" pitchFamily="34" charset="0"/>
                <a:cs typeface="Times New Roman"/>
              </a:rPr>
              <a:t>ani</a:t>
            </a:r>
            <a:r>
              <a:rPr sz="1400" spc="180" smtClean="0">
                <a:solidFill>
                  <a:srgbClr val="0F213D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45" dirty="0">
                <a:solidFill>
                  <a:srgbClr val="051324"/>
                </a:solidFill>
                <a:latin typeface="Arial" pitchFamily="34" charset="0"/>
                <a:cs typeface="Times New Roman"/>
              </a:rPr>
              <a:t>-</a:t>
            </a:r>
            <a:r>
              <a:rPr sz="1400" spc="270" dirty="0">
                <a:solidFill>
                  <a:srgbClr val="051324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40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Romania </a:t>
            </a:r>
            <a:r>
              <a:rPr sz="1400" spc="-23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4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Europass</a:t>
            </a:r>
            <a:r>
              <a:rPr sz="1400" spc="-90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4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Teache</a:t>
            </a:r>
            <a:r>
              <a:rPr sz="1400" spc="3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r</a:t>
            </a:r>
            <a:r>
              <a:rPr sz="1400" spc="-8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30" dirty="0">
                <a:solidFill>
                  <a:srgbClr val="233852"/>
                </a:solidFill>
                <a:latin typeface="Arial" pitchFamily="34" charset="0"/>
                <a:cs typeface="Times New Roman"/>
              </a:rPr>
              <a:t>Academy</a:t>
            </a:r>
            <a:r>
              <a:rPr sz="1400" spc="5" dirty="0">
                <a:solidFill>
                  <a:srgbClr val="233852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20" dirty="0">
                <a:solidFill>
                  <a:srgbClr val="051324"/>
                </a:solidFill>
                <a:latin typeface="Arial" pitchFamily="34" charset="0"/>
                <a:cs typeface="Times New Roman"/>
              </a:rPr>
              <a:t>-</a:t>
            </a:r>
            <a:r>
              <a:rPr sz="1400" spc="5" dirty="0">
                <a:solidFill>
                  <a:srgbClr val="051324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3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Italy</a:t>
            </a:r>
            <a:endParaRPr sz="1400">
              <a:latin typeface="Arial" pitchFamily="34" charset="0"/>
              <a:cs typeface="Times New Roman"/>
            </a:endParaRPr>
          </a:p>
          <a:p>
            <a:pPr marL="10795" algn="ctr"/>
            <a:r>
              <a:rPr sz="1400" spc="3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Projec</a:t>
            </a:r>
            <a:r>
              <a:rPr sz="1400" spc="2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t</a:t>
            </a:r>
            <a:r>
              <a:rPr sz="1400" spc="-5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50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Managemen</a:t>
            </a:r>
            <a:r>
              <a:rPr sz="1400" spc="2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t</a:t>
            </a:r>
            <a:r>
              <a:rPr sz="1400" spc="20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50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Plu</a:t>
            </a:r>
            <a:r>
              <a:rPr sz="1400" spc="4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s</a:t>
            </a:r>
            <a:r>
              <a:rPr sz="1400" spc="-130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1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S.L</a:t>
            </a:r>
            <a:r>
              <a:rPr sz="1400" spc="30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.</a:t>
            </a:r>
            <a:r>
              <a:rPr sz="1400" spc="7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U</a:t>
            </a:r>
            <a:r>
              <a:rPr sz="1400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-105" dirty="0">
                <a:solidFill>
                  <a:srgbClr val="0F213D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35">
                <a:solidFill>
                  <a:srgbClr val="051324"/>
                </a:solidFill>
                <a:latin typeface="Arial" pitchFamily="34" charset="0"/>
                <a:cs typeface="Times New Roman"/>
              </a:rPr>
              <a:t>-</a:t>
            </a:r>
            <a:r>
              <a:rPr sz="1400">
                <a:solidFill>
                  <a:srgbClr val="051324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-55">
                <a:solidFill>
                  <a:srgbClr val="051324"/>
                </a:solidFill>
                <a:latin typeface="Arial" pitchFamily="34" charset="0"/>
                <a:cs typeface="Times New Roman"/>
              </a:rPr>
              <a:t> </a:t>
            </a:r>
            <a:r>
              <a:rPr sz="1400" spc="55" smtClean="0">
                <a:solidFill>
                  <a:srgbClr val="233852"/>
                </a:solidFill>
                <a:latin typeface="Arial" pitchFamily="34" charset="0"/>
                <a:cs typeface="Times New Roman"/>
              </a:rPr>
              <a:t>Spain</a:t>
            </a:r>
            <a:endParaRPr sz="1400">
              <a:latin typeface="Arial" pitchFamily="34" charset="0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135704" y="380984"/>
            <a:ext cx="1247136" cy="928694"/>
            <a:chOff x="5791387" y="524545"/>
            <a:chExt cx="1675764" cy="112331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2129" y="936046"/>
              <a:ext cx="704847" cy="7048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04960" y="952968"/>
              <a:ext cx="905010" cy="68114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798169" y="946692"/>
              <a:ext cx="918210" cy="694690"/>
            </a:xfrm>
            <a:custGeom>
              <a:avLst/>
              <a:gdLst/>
              <a:ahLst/>
              <a:cxnLst/>
              <a:rect l="l" t="t" r="r" b="b"/>
              <a:pathLst>
                <a:path w="918209" h="694689">
                  <a:moveTo>
                    <a:pt x="0" y="0"/>
                  </a:moveTo>
                  <a:lnTo>
                    <a:pt x="918072" y="0"/>
                  </a:lnTo>
                  <a:lnTo>
                    <a:pt x="918072" y="694211"/>
                  </a:lnTo>
                  <a:lnTo>
                    <a:pt x="0" y="694211"/>
                  </a:lnTo>
                  <a:lnTo>
                    <a:pt x="0" y="0"/>
                  </a:lnTo>
                  <a:close/>
                </a:path>
              </a:pathLst>
            </a:custGeom>
            <a:ln w="13564">
              <a:solidFill>
                <a:srgbClr val="692C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00881" y="524545"/>
              <a:ext cx="1647637" cy="368653"/>
            </a:xfrm>
            <a:prstGeom prst="rect">
              <a:avLst/>
            </a:prstGeom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750" y="1738306"/>
            <a:ext cx="7524750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33" y="2927751"/>
            <a:ext cx="7548880" cy="2211070"/>
            <a:chOff x="11733" y="2927751"/>
            <a:chExt cx="7548880" cy="22110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33" y="3543744"/>
              <a:ext cx="7548266" cy="15947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486" y="2927751"/>
              <a:ext cx="6807837" cy="2148166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9895" y="2613719"/>
            <a:ext cx="7552690" cy="0"/>
          </a:xfrm>
          <a:custGeom>
            <a:avLst/>
            <a:gdLst/>
            <a:ahLst/>
            <a:cxnLst/>
            <a:rect l="l" t="t" r="r" b="b"/>
            <a:pathLst>
              <a:path w="7552690">
                <a:moveTo>
                  <a:pt x="0" y="0"/>
                </a:moveTo>
                <a:lnTo>
                  <a:pt x="7552361" y="0"/>
                </a:lnTo>
              </a:path>
            </a:pathLst>
          </a:custGeom>
          <a:ln w="27000">
            <a:solidFill>
              <a:srgbClr val="9F1B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1209040" algn="l"/>
              </a:tabLst>
            </a:pPr>
            <a:r>
              <a:rPr spc="-15" dirty="0"/>
              <a:t>ACCORD	</a:t>
            </a:r>
            <a:r>
              <a:rPr spc="-5" dirty="0"/>
              <a:t>WE</a:t>
            </a:r>
            <a:r>
              <a:rPr spc="-35" dirty="0"/>
              <a:t> </a:t>
            </a:r>
            <a:r>
              <a:rPr spc="-15" dirty="0"/>
              <a:t>GROW</a:t>
            </a:r>
            <a:r>
              <a:rPr spc="-30" dirty="0"/>
              <a:t> </a:t>
            </a:r>
            <a:r>
              <a:rPr spc="-15" dirty="0"/>
              <a:t>TOGETHER!</a:t>
            </a: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pc="-5" dirty="0">
                <a:solidFill>
                  <a:srgbClr val="001A41"/>
                </a:solidFill>
              </a:rPr>
              <a:t>2020-1-RO01-KA101-078593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84213" y="1046671"/>
            <a:ext cx="5227320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ts val="213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1A41"/>
                </a:solidFill>
                <a:latin typeface="Georgia"/>
                <a:cs typeface="Georgia"/>
              </a:rPr>
              <a:t>Colegiul</a:t>
            </a:r>
            <a:r>
              <a:rPr sz="1800" b="1" spc="-20" dirty="0">
                <a:solidFill>
                  <a:srgbClr val="001A41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1A41"/>
                </a:solidFill>
                <a:latin typeface="Georgia"/>
                <a:cs typeface="Georgia"/>
              </a:rPr>
              <a:t>Tehnic</a:t>
            </a:r>
            <a:r>
              <a:rPr sz="1800" b="1" spc="-20" dirty="0">
                <a:solidFill>
                  <a:srgbClr val="001A41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1A41"/>
                </a:solidFill>
                <a:latin typeface="Georgia"/>
                <a:cs typeface="Georgia"/>
              </a:rPr>
              <a:t>“Gheorghe</a:t>
            </a:r>
            <a:r>
              <a:rPr sz="1800" b="1" spc="-10" dirty="0">
                <a:solidFill>
                  <a:srgbClr val="001A41"/>
                </a:solidFill>
                <a:latin typeface="Georgia"/>
                <a:cs typeface="Georgia"/>
              </a:rPr>
              <a:t> </a:t>
            </a:r>
            <a:r>
              <a:rPr sz="1800" b="1" spc="-5" dirty="0">
                <a:solidFill>
                  <a:srgbClr val="001A41"/>
                </a:solidFill>
                <a:latin typeface="Georgia"/>
                <a:cs typeface="Georgia"/>
              </a:rPr>
              <a:t>Asachi”</a:t>
            </a:r>
            <a:r>
              <a:rPr sz="1800" b="1" spc="-20" dirty="0">
                <a:solidFill>
                  <a:srgbClr val="001A41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001A41"/>
                </a:solidFill>
                <a:latin typeface="Georgia"/>
                <a:cs typeface="Georgia"/>
              </a:rPr>
              <a:t>Focșani</a:t>
            </a:r>
            <a:endParaRPr sz="1800">
              <a:latin typeface="Georgia"/>
              <a:cs typeface="Georgia"/>
            </a:endParaRPr>
          </a:p>
          <a:p>
            <a:pPr marL="12700">
              <a:lnSpc>
                <a:spcPts val="2370"/>
              </a:lnSpc>
              <a:tabLst>
                <a:tab pos="2743835" algn="l"/>
              </a:tabLst>
            </a:pPr>
            <a:r>
              <a:rPr sz="2000" b="1" spc="-10" dirty="0">
                <a:solidFill>
                  <a:srgbClr val="692C91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692C91"/>
                </a:solidFill>
                <a:latin typeface="Calibri"/>
                <a:cs typeface="Calibri"/>
              </a:rPr>
              <a:t>nalyze</a:t>
            </a:r>
            <a:r>
              <a:rPr sz="1400" b="1" spc="590" dirty="0">
                <a:solidFill>
                  <a:srgbClr val="692C91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692C91"/>
                </a:solidFill>
                <a:latin typeface="Calibri"/>
                <a:cs typeface="Calibri"/>
              </a:rPr>
              <a:t>C</a:t>
            </a:r>
            <a:r>
              <a:rPr sz="1400" b="1" spc="-5" dirty="0">
                <a:solidFill>
                  <a:srgbClr val="692C91"/>
                </a:solidFill>
                <a:latin typeface="Calibri"/>
                <a:cs typeface="Calibri"/>
              </a:rPr>
              <a:t>ommunicate</a:t>
            </a:r>
            <a:r>
              <a:rPr sz="1400" b="1" spc="595" dirty="0">
                <a:solidFill>
                  <a:srgbClr val="692C91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692C91"/>
                </a:solidFill>
                <a:latin typeface="Calibri"/>
                <a:cs typeface="Calibri"/>
              </a:rPr>
              <a:t>C</a:t>
            </a:r>
            <a:r>
              <a:rPr sz="1400" b="1" dirty="0">
                <a:solidFill>
                  <a:srgbClr val="692C91"/>
                </a:solidFill>
                <a:latin typeface="Calibri"/>
                <a:cs typeface="Calibri"/>
              </a:rPr>
              <a:t>onnect	</a:t>
            </a:r>
            <a:r>
              <a:rPr sz="2000" b="1" dirty="0">
                <a:solidFill>
                  <a:srgbClr val="692C91"/>
                </a:solidFill>
                <a:latin typeface="Calibri"/>
                <a:cs typeface="Calibri"/>
              </a:rPr>
              <a:t>O</a:t>
            </a:r>
            <a:r>
              <a:rPr sz="1400" b="1" dirty="0">
                <a:solidFill>
                  <a:srgbClr val="692C91"/>
                </a:solidFill>
                <a:latin typeface="Calibri"/>
                <a:cs typeface="Calibri"/>
              </a:rPr>
              <a:t>pen</a:t>
            </a:r>
            <a:r>
              <a:rPr sz="1400" b="1" spc="415" dirty="0">
                <a:solidFill>
                  <a:srgbClr val="692C91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692C91"/>
                </a:solidFill>
                <a:latin typeface="Calibri"/>
                <a:cs typeface="Calibri"/>
              </a:rPr>
              <a:t>R</a:t>
            </a:r>
            <a:r>
              <a:rPr sz="1400" b="1" spc="-5" dirty="0">
                <a:solidFill>
                  <a:srgbClr val="692C91"/>
                </a:solidFill>
                <a:latin typeface="Calibri"/>
                <a:cs typeface="Calibri"/>
              </a:rPr>
              <a:t>eflect</a:t>
            </a:r>
            <a:r>
              <a:rPr sz="1400" b="1" spc="-10" dirty="0">
                <a:solidFill>
                  <a:srgbClr val="692C91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692C91"/>
                </a:solidFill>
                <a:latin typeface="Calibri"/>
                <a:cs typeface="Calibri"/>
              </a:rPr>
              <a:t>/</a:t>
            </a:r>
            <a:r>
              <a:rPr sz="2000" b="1" spc="-5" dirty="0">
                <a:solidFill>
                  <a:srgbClr val="692C91"/>
                </a:solidFill>
                <a:latin typeface="Calibri"/>
                <a:cs typeface="Calibri"/>
              </a:rPr>
              <a:t>R</a:t>
            </a:r>
            <a:r>
              <a:rPr sz="1400" b="1" spc="-5" dirty="0">
                <a:solidFill>
                  <a:srgbClr val="692C91"/>
                </a:solidFill>
                <a:latin typeface="Calibri"/>
                <a:cs typeface="Calibri"/>
              </a:rPr>
              <a:t>elax</a:t>
            </a:r>
            <a:r>
              <a:rPr sz="1400" b="1" spc="545" dirty="0">
                <a:solidFill>
                  <a:srgbClr val="692C91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692C91"/>
                </a:solidFill>
                <a:latin typeface="Calibri"/>
                <a:cs typeface="Calibri"/>
              </a:rPr>
              <a:t>D</a:t>
            </a:r>
            <a:r>
              <a:rPr sz="1400" b="1" spc="-5" dirty="0">
                <a:solidFill>
                  <a:srgbClr val="692C91"/>
                </a:solidFill>
                <a:latin typeface="Calibri"/>
                <a:cs typeface="Calibri"/>
              </a:rPr>
              <a:t>evelop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791387" y="524545"/>
            <a:ext cx="1675764" cy="1123315"/>
            <a:chOff x="5791387" y="524545"/>
            <a:chExt cx="1675764" cy="112331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2129" y="936046"/>
              <a:ext cx="704847" cy="7048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04960" y="952968"/>
              <a:ext cx="905010" cy="68114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798169" y="946692"/>
              <a:ext cx="918210" cy="694690"/>
            </a:xfrm>
            <a:custGeom>
              <a:avLst/>
              <a:gdLst/>
              <a:ahLst/>
              <a:cxnLst/>
              <a:rect l="l" t="t" r="r" b="b"/>
              <a:pathLst>
                <a:path w="918209" h="694689">
                  <a:moveTo>
                    <a:pt x="0" y="0"/>
                  </a:moveTo>
                  <a:lnTo>
                    <a:pt x="918072" y="0"/>
                  </a:lnTo>
                  <a:lnTo>
                    <a:pt x="918072" y="694211"/>
                  </a:lnTo>
                  <a:lnTo>
                    <a:pt x="0" y="694211"/>
                  </a:lnTo>
                  <a:lnTo>
                    <a:pt x="0" y="0"/>
                  </a:lnTo>
                  <a:close/>
                </a:path>
              </a:pathLst>
            </a:custGeom>
            <a:ln w="13564">
              <a:solidFill>
                <a:srgbClr val="692C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00881" y="524545"/>
              <a:ext cx="1647637" cy="368653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349" y="166670"/>
            <a:ext cx="4099295" cy="276833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06350" y="166669"/>
            <a:ext cx="7215238" cy="5072099"/>
            <a:chOff x="12920" y="14623"/>
            <a:chExt cx="7547609" cy="53136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0686" y="14623"/>
              <a:ext cx="3209313" cy="287421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20" y="2930367"/>
              <a:ext cx="7542183" cy="23976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920" y="19594"/>
              <a:ext cx="7534275" cy="2919095"/>
            </a:xfrm>
            <a:custGeom>
              <a:avLst/>
              <a:gdLst/>
              <a:ahLst/>
              <a:cxnLst/>
              <a:rect l="l" t="t" r="r" b="b"/>
              <a:pathLst>
                <a:path w="7534275" h="2919095">
                  <a:moveTo>
                    <a:pt x="0" y="2918801"/>
                  </a:moveTo>
                  <a:lnTo>
                    <a:pt x="7534158" y="2918801"/>
                  </a:lnTo>
                </a:path>
                <a:path w="7534275" h="2919095">
                  <a:moveTo>
                    <a:pt x="4292107" y="0"/>
                  </a:moveTo>
                  <a:lnTo>
                    <a:pt x="4292107" y="2918801"/>
                  </a:lnTo>
                </a:path>
              </a:pathLst>
            </a:custGeom>
            <a:ln w="89999">
              <a:solidFill>
                <a:srgbClr val="9D1B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913" y="95232"/>
            <a:ext cx="7286676" cy="5072098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102" y="309546"/>
            <a:ext cx="6711968" cy="4273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bject 4"/>
          <p:cNvSpPr txBox="1">
            <a:spLocks/>
          </p:cNvSpPr>
          <p:nvPr/>
        </p:nvSpPr>
        <p:spPr>
          <a:xfrm>
            <a:off x="420664" y="4738702"/>
            <a:ext cx="6796405" cy="352019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lvl="0" algn="ctr">
              <a:lnSpc>
                <a:spcPts val="2440"/>
              </a:lnSpc>
              <a:spcBef>
                <a:spcPts val="345"/>
              </a:spcBef>
            </a:pPr>
            <a:r>
              <a:rPr lang="en-US" sz="2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Times New Roman"/>
              </a:rPr>
              <a:t>We are waiting for you in </a:t>
            </a:r>
            <a:r>
              <a:rPr lang="en-US" sz="2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Times New Roman"/>
              </a:rPr>
              <a:t>Focșani</a:t>
            </a:r>
            <a:r>
              <a:rPr lang="en-US" sz="2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Times New Roman"/>
              </a:rPr>
              <a:t>!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j-ea"/>
              <a:cs typeface="Times New Roman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608</Words>
  <Application>Microsoft Office PowerPoint</Application>
  <PresentationFormat>Custom</PresentationFormat>
  <Paragraphs>39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Focșani - Vrancea, the land where history meets legend </vt:lpstr>
      <vt:lpstr>Focșani - Vrancea, the land where history meets legend </vt:lpstr>
      <vt:lpstr>Focșani - Vrancea, the land where history meets legend</vt:lpstr>
      <vt:lpstr>COLEGIUL TEHNIC „GHEORGHE ASACHI” FOCȘANI – VRANCEA </vt:lpstr>
      <vt:lpstr>Slide 7</vt:lpstr>
      <vt:lpstr>Team project – ACCORD WE GROW TOGETHER! 2020-1-RO01-KA101-078593 Analyze Communicate  Connect  Open Reflect/Relax Develop </vt:lpstr>
      <vt:lpstr>Slide 9</vt:lpstr>
      <vt:lpstr>Slide 10</vt:lpstr>
      <vt:lpstr>Slide 11</vt:lpstr>
      <vt:lpstr>Slide 12</vt:lpstr>
      <vt:lpstr>Slide 13</vt:lpstr>
      <vt:lpstr>Slide 14</vt:lpstr>
      <vt:lpstr>80% of our students come from surrounding rural areas,  most of them being commuters or living in our college  boarding school.</vt:lpstr>
      <vt:lpstr>Slide 16</vt:lpstr>
      <vt:lpstr>Slide 17</vt:lpstr>
      <vt:lpstr>Slide 18</vt:lpstr>
      <vt:lpstr>     The values of our college are: offering equal development  chances to all students and teachers, a wide range of  qualifications and types of educational forms, collaboration  with local community representatives and with the students'  families.</vt:lpstr>
      <vt:lpstr>Slide 20</vt:lpstr>
      <vt:lpstr>Slide 21</vt:lpstr>
      <vt:lpstr>Slide 22</vt:lpstr>
      <vt:lpstr>Slide 23</vt:lpstr>
      <vt:lpstr>ACCORD WE GROW TOGETHER! 2020-1-RO01-KA101-078593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Untitled-1</dc:title>
  <dc:creator>admin</dc:creator>
  <cp:lastModifiedBy>Windows User</cp:lastModifiedBy>
  <cp:revision>25</cp:revision>
  <dcterms:created xsi:type="dcterms:W3CDTF">2021-07-01T15:51:26Z</dcterms:created>
  <dcterms:modified xsi:type="dcterms:W3CDTF">2021-07-27T10:37:37Z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2021-06-30T00:00:00Z</vt:filetime>
  </property>
  <property fmtid="{D5CDD505-2E9C-101B-9397-08002B2CF9AE}" pid="3" name="Creator">
    <vt:lpwstr>CorelDRAW X6</vt:lpwstr>
  </property>
  <property fmtid="{D5CDD505-2E9C-101B-9397-08002B2CF9AE}" pid="4" name="LastSaved">
    <vt:filetime>2021-07-01T00:00:00Z</vt:filetime>
  </property>
</Properties>
</file>