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80" r:id="rId2"/>
    <p:sldId id="297" r:id="rId3"/>
    <p:sldId id="288" r:id="rId4"/>
    <p:sldId id="293" r:id="rId5"/>
    <p:sldId id="283" r:id="rId6"/>
    <p:sldId id="294" r:id="rId7"/>
    <p:sldId id="295" r:id="rId8"/>
    <p:sldId id="276" r:id="rId9"/>
    <p:sldId id="291" r:id="rId10"/>
    <p:sldId id="284" r:id="rId11"/>
    <p:sldId id="292" r:id="rId12"/>
    <p:sldId id="277" r:id="rId13"/>
    <p:sldId id="285" r:id="rId14"/>
    <p:sldId id="282" r:id="rId15"/>
    <p:sldId id="290" r:id="rId16"/>
    <p:sldId id="279" r:id="rId17"/>
    <p:sldId id="263" r:id="rId18"/>
    <p:sldId id="289" r:id="rId19"/>
    <p:sldId id="286" r:id="rId20"/>
    <p:sldId id="287" r:id="rId21"/>
    <p:sldId id="281" r:id="rId22"/>
  </p:sldIdLst>
  <p:sldSz cx="9144000" cy="6858000" type="screen4x3"/>
  <p:notesSz cx="6858000" cy="9144000"/>
  <p:defaultTextStyle>
    <a:defPPr>
      <a:defRPr lang="ro-RO"/>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9900"/>
    <a:srgbClr val="008000"/>
    <a:srgbClr val="0033CC"/>
    <a:srgbClr val="31859C"/>
    <a:srgbClr val="C806BA"/>
    <a:srgbClr val="66FF66"/>
    <a:srgbClr val="FFFF66"/>
    <a:srgbClr val="06A9CA"/>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87" autoAdjust="0"/>
    <p:restoredTop sz="94660"/>
  </p:normalViewPr>
  <p:slideViewPr>
    <p:cSldViewPr>
      <p:cViewPr>
        <p:scale>
          <a:sx n="76" d="100"/>
          <a:sy n="76" d="100"/>
        </p:scale>
        <p:origin x="-2119" y="-543"/>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o-R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D2AD6F7B-F020-4128-92EA-FCD4F1F17253}" type="datetimeFigureOut">
              <a:rPr lang="ro-RO"/>
              <a:pPr>
                <a:defRPr/>
              </a:pPr>
              <a:t>26.07.2021</a:t>
            </a:fld>
            <a:endParaRPr lang="ro-R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o-RO"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ro-RO"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o-R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A5DA8D5B-DE89-4CFC-AEAE-5DB7096E6A55}" type="slidenum">
              <a:rPr lang="ro-RO"/>
              <a:pPr>
                <a:defRPr/>
              </a:pPr>
              <a:t>‹#›</a:t>
            </a:fld>
            <a:endParaRPr lang="ro-RO"/>
          </a:p>
        </p:txBody>
      </p:sp>
    </p:spTree>
    <p:extLst>
      <p:ext uri="{BB962C8B-B14F-4D97-AF65-F5344CB8AC3E}">
        <p14:creationId xmlns="" xmlns:p14="http://schemas.microsoft.com/office/powerpoint/2010/main" val="2739197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ro-R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ro-RO"/>
          </a:p>
        </p:txBody>
      </p:sp>
      <p:sp>
        <p:nvSpPr>
          <p:cNvPr id="4" name="Date Placeholder 3"/>
          <p:cNvSpPr>
            <a:spLocks noGrp="1"/>
          </p:cNvSpPr>
          <p:nvPr>
            <p:ph type="dt" sz="half" idx="10"/>
          </p:nvPr>
        </p:nvSpPr>
        <p:spPr/>
        <p:txBody>
          <a:bodyPr/>
          <a:lstStyle>
            <a:lvl1pPr>
              <a:defRPr/>
            </a:lvl1pPr>
          </a:lstStyle>
          <a:p>
            <a:pPr>
              <a:defRPr/>
            </a:pPr>
            <a:fld id="{EC76F65F-A33C-443F-A8D3-C7F493B9EA16}" type="datetimeFigureOut">
              <a:rPr lang="ro-RO"/>
              <a:pPr>
                <a:defRPr/>
              </a:pPr>
              <a:t>26.07.2021</a:t>
            </a:fld>
            <a:endParaRPr lang="ro-RO"/>
          </a:p>
        </p:txBody>
      </p:sp>
      <p:sp>
        <p:nvSpPr>
          <p:cNvPr id="5" name="Footer Placeholder 4"/>
          <p:cNvSpPr>
            <a:spLocks noGrp="1"/>
          </p:cNvSpPr>
          <p:nvPr>
            <p:ph type="ftr" sz="quarter" idx="11"/>
          </p:nvPr>
        </p:nvSpPr>
        <p:spPr/>
        <p:txBody>
          <a:bodyPr/>
          <a:lstStyle>
            <a:lvl1pPr>
              <a:defRPr/>
            </a:lvl1pPr>
          </a:lstStyle>
          <a:p>
            <a:pPr>
              <a:defRPr/>
            </a:pPr>
            <a:endParaRPr lang="ro-RO"/>
          </a:p>
        </p:txBody>
      </p:sp>
      <p:sp>
        <p:nvSpPr>
          <p:cNvPr id="6" name="Slide Number Placeholder 5"/>
          <p:cNvSpPr>
            <a:spLocks noGrp="1"/>
          </p:cNvSpPr>
          <p:nvPr>
            <p:ph type="sldNum" sz="quarter" idx="12"/>
          </p:nvPr>
        </p:nvSpPr>
        <p:spPr/>
        <p:txBody>
          <a:bodyPr/>
          <a:lstStyle>
            <a:lvl1pPr>
              <a:defRPr/>
            </a:lvl1pPr>
          </a:lstStyle>
          <a:p>
            <a:pPr>
              <a:defRPr/>
            </a:pPr>
            <a:fld id="{86889886-46D3-4870-9F42-C4F5CFAC6235}" type="slidenum">
              <a:rPr lang="ro-RO"/>
              <a:pPr>
                <a:defRPr/>
              </a:pPr>
              <a:t>‹#›</a:t>
            </a:fld>
            <a:endParaRPr lang="ro-R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o-R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Date Placeholder 3"/>
          <p:cNvSpPr>
            <a:spLocks noGrp="1"/>
          </p:cNvSpPr>
          <p:nvPr>
            <p:ph type="dt" sz="half" idx="10"/>
          </p:nvPr>
        </p:nvSpPr>
        <p:spPr/>
        <p:txBody>
          <a:bodyPr/>
          <a:lstStyle>
            <a:lvl1pPr>
              <a:defRPr/>
            </a:lvl1pPr>
          </a:lstStyle>
          <a:p>
            <a:pPr>
              <a:defRPr/>
            </a:pPr>
            <a:fld id="{1966E28F-43B5-4C65-8194-642CB16B43A5}" type="datetimeFigureOut">
              <a:rPr lang="ro-RO"/>
              <a:pPr>
                <a:defRPr/>
              </a:pPr>
              <a:t>26.07.2021</a:t>
            </a:fld>
            <a:endParaRPr lang="ro-RO"/>
          </a:p>
        </p:txBody>
      </p:sp>
      <p:sp>
        <p:nvSpPr>
          <p:cNvPr id="5" name="Footer Placeholder 4"/>
          <p:cNvSpPr>
            <a:spLocks noGrp="1"/>
          </p:cNvSpPr>
          <p:nvPr>
            <p:ph type="ftr" sz="quarter" idx="11"/>
          </p:nvPr>
        </p:nvSpPr>
        <p:spPr/>
        <p:txBody>
          <a:bodyPr/>
          <a:lstStyle>
            <a:lvl1pPr>
              <a:defRPr/>
            </a:lvl1pPr>
          </a:lstStyle>
          <a:p>
            <a:pPr>
              <a:defRPr/>
            </a:pPr>
            <a:endParaRPr lang="ro-RO"/>
          </a:p>
        </p:txBody>
      </p:sp>
      <p:sp>
        <p:nvSpPr>
          <p:cNvPr id="6" name="Slide Number Placeholder 5"/>
          <p:cNvSpPr>
            <a:spLocks noGrp="1"/>
          </p:cNvSpPr>
          <p:nvPr>
            <p:ph type="sldNum" sz="quarter" idx="12"/>
          </p:nvPr>
        </p:nvSpPr>
        <p:spPr/>
        <p:txBody>
          <a:bodyPr/>
          <a:lstStyle>
            <a:lvl1pPr>
              <a:defRPr/>
            </a:lvl1pPr>
          </a:lstStyle>
          <a:p>
            <a:pPr>
              <a:defRPr/>
            </a:pPr>
            <a:fld id="{0A2C9D7F-9C80-427E-A474-A885E4F1756E}" type="slidenum">
              <a:rPr lang="ro-RO"/>
              <a:pPr>
                <a:defRPr/>
              </a:pPr>
              <a:t>‹#›</a:t>
            </a:fld>
            <a:endParaRPr lang="ro-R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ro-R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25D56DC-822B-4085-9E0D-8D23EB5B77E0}" type="datetimeFigureOut">
              <a:rPr lang="ro-RO"/>
              <a:pPr>
                <a:defRPr/>
              </a:pPr>
              <a:t>26.07.2021</a:t>
            </a:fld>
            <a:endParaRPr lang="ro-RO"/>
          </a:p>
        </p:txBody>
      </p:sp>
      <p:sp>
        <p:nvSpPr>
          <p:cNvPr id="5" name="Footer Placeholder 4"/>
          <p:cNvSpPr>
            <a:spLocks noGrp="1"/>
          </p:cNvSpPr>
          <p:nvPr>
            <p:ph type="ftr" sz="quarter" idx="11"/>
          </p:nvPr>
        </p:nvSpPr>
        <p:spPr/>
        <p:txBody>
          <a:bodyPr/>
          <a:lstStyle>
            <a:lvl1pPr>
              <a:defRPr/>
            </a:lvl1pPr>
          </a:lstStyle>
          <a:p>
            <a:pPr>
              <a:defRPr/>
            </a:pPr>
            <a:endParaRPr lang="ro-RO"/>
          </a:p>
        </p:txBody>
      </p:sp>
      <p:sp>
        <p:nvSpPr>
          <p:cNvPr id="6" name="Slide Number Placeholder 5"/>
          <p:cNvSpPr>
            <a:spLocks noGrp="1"/>
          </p:cNvSpPr>
          <p:nvPr>
            <p:ph type="sldNum" sz="quarter" idx="12"/>
          </p:nvPr>
        </p:nvSpPr>
        <p:spPr/>
        <p:txBody>
          <a:bodyPr/>
          <a:lstStyle>
            <a:lvl1pPr>
              <a:defRPr/>
            </a:lvl1pPr>
          </a:lstStyle>
          <a:p>
            <a:pPr>
              <a:defRPr/>
            </a:pPr>
            <a:fld id="{DEA36ACE-8548-4930-B089-2EF4551CF8C5}" type="slidenum">
              <a:rPr lang="ro-RO"/>
              <a:pPr>
                <a:defRPr/>
              </a:pPr>
              <a:t>‹#›</a:t>
            </a:fld>
            <a:endParaRPr lang="ro-R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o-R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5" name="Date Placeholder 3"/>
          <p:cNvSpPr>
            <a:spLocks noGrp="1"/>
          </p:cNvSpPr>
          <p:nvPr>
            <p:ph type="dt" sz="half" idx="10"/>
          </p:nvPr>
        </p:nvSpPr>
        <p:spPr/>
        <p:txBody>
          <a:bodyPr/>
          <a:lstStyle>
            <a:lvl1pPr>
              <a:defRPr/>
            </a:lvl1pPr>
          </a:lstStyle>
          <a:p>
            <a:pPr>
              <a:defRPr/>
            </a:pPr>
            <a:fld id="{6EEC7D04-6CC8-4FE3-B984-7F092800D436}" type="datetimeFigureOut">
              <a:rPr lang="ro-RO"/>
              <a:pPr>
                <a:defRPr/>
              </a:pPr>
              <a:t>26.07.2021</a:t>
            </a:fld>
            <a:endParaRPr lang="ro-RO"/>
          </a:p>
        </p:txBody>
      </p:sp>
      <p:sp>
        <p:nvSpPr>
          <p:cNvPr id="6" name="Footer Placeholder 4"/>
          <p:cNvSpPr>
            <a:spLocks noGrp="1"/>
          </p:cNvSpPr>
          <p:nvPr>
            <p:ph type="ftr" sz="quarter" idx="11"/>
          </p:nvPr>
        </p:nvSpPr>
        <p:spPr/>
        <p:txBody>
          <a:bodyPr/>
          <a:lstStyle>
            <a:lvl1pPr>
              <a:defRPr/>
            </a:lvl1pPr>
          </a:lstStyle>
          <a:p>
            <a:pPr>
              <a:defRPr/>
            </a:pPr>
            <a:endParaRPr lang="ro-RO"/>
          </a:p>
        </p:txBody>
      </p:sp>
      <p:sp>
        <p:nvSpPr>
          <p:cNvPr id="7" name="Slide Number Placeholder 5"/>
          <p:cNvSpPr>
            <a:spLocks noGrp="1"/>
          </p:cNvSpPr>
          <p:nvPr>
            <p:ph type="sldNum" sz="quarter" idx="12"/>
          </p:nvPr>
        </p:nvSpPr>
        <p:spPr/>
        <p:txBody>
          <a:bodyPr/>
          <a:lstStyle>
            <a:lvl1pPr>
              <a:defRPr/>
            </a:lvl1pPr>
          </a:lstStyle>
          <a:p>
            <a:pPr>
              <a:defRPr/>
            </a:pPr>
            <a:fld id="{4C8EA871-FBA2-45AE-A8F0-17E2A45DE633}" type="slidenum">
              <a:rPr lang="ro-RO"/>
              <a:pPr>
                <a:defRPr/>
              </a:pPr>
              <a:t>‹#›</a:t>
            </a:fld>
            <a:endParaRPr lang="ro-R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ro-R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7" name="Date Placeholder 3"/>
          <p:cNvSpPr>
            <a:spLocks noGrp="1"/>
          </p:cNvSpPr>
          <p:nvPr>
            <p:ph type="dt" sz="half" idx="10"/>
          </p:nvPr>
        </p:nvSpPr>
        <p:spPr/>
        <p:txBody>
          <a:bodyPr/>
          <a:lstStyle>
            <a:lvl1pPr>
              <a:defRPr/>
            </a:lvl1pPr>
          </a:lstStyle>
          <a:p>
            <a:pPr>
              <a:defRPr/>
            </a:pPr>
            <a:fld id="{5BF1B730-8E27-4F07-A2E8-BCF4A973998A}" type="datetimeFigureOut">
              <a:rPr lang="ro-RO"/>
              <a:pPr>
                <a:defRPr/>
              </a:pPr>
              <a:t>26.07.2021</a:t>
            </a:fld>
            <a:endParaRPr lang="ro-RO"/>
          </a:p>
        </p:txBody>
      </p:sp>
      <p:sp>
        <p:nvSpPr>
          <p:cNvPr id="8" name="Footer Placeholder 4"/>
          <p:cNvSpPr>
            <a:spLocks noGrp="1"/>
          </p:cNvSpPr>
          <p:nvPr>
            <p:ph type="ftr" sz="quarter" idx="11"/>
          </p:nvPr>
        </p:nvSpPr>
        <p:spPr/>
        <p:txBody>
          <a:bodyPr/>
          <a:lstStyle>
            <a:lvl1pPr>
              <a:defRPr/>
            </a:lvl1pPr>
          </a:lstStyle>
          <a:p>
            <a:pPr>
              <a:defRPr/>
            </a:pPr>
            <a:endParaRPr lang="ro-RO"/>
          </a:p>
        </p:txBody>
      </p:sp>
      <p:sp>
        <p:nvSpPr>
          <p:cNvPr id="9" name="Slide Number Placeholder 5"/>
          <p:cNvSpPr>
            <a:spLocks noGrp="1"/>
          </p:cNvSpPr>
          <p:nvPr>
            <p:ph type="sldNum" sz="quarter" idx="12"/>
          </p:nvPr>
        </p:nvSpPr>
        <p:spPr/>
        <p:txBody>
          <a:bodyPr/>
          <a:lstStyle>
            <a:lvl1pPr>
              <a:defRPr/>
            </a:lvl1pPr>
          </a:lstStyle>
          <a:p>
            <a:pPr>
              <a:defRPr/>
            </a:pPr>
            <a:fld id="{85EB4C63-1369-44D3-BC35-A6940DD45FA6}" type="slidenum">
              <a:rPr lang="ro-RO"/>
              <a:pPr>
                <a:defRPr/>
              </a:pPr>
              <a:t>‹#›</a:t>
            </a:fld>
            <a:endParaRPr lang="ro-R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o-RO"/>
          </a:p>
        </p:txBody>
      </p:sp>
      <p:sp>
        <p:nvSpPr>
          <p:cNvPr id="3" name="Date Placeholder 3"/>
          <p:cNvSpPr>
            <a:spLocks noGrp="1"/>
          </p:cNvSpPr>
          <p:nvPr>
            <p:ph type="dt" sz="half" idx="10"/>
          </p:nvPr>
        </p:nvSpPr>
        <p:spPr/>
        <p:txBody>
          <a:bodyPr/>
          <a:lstStyle>
            <a:lvl1pPr>
              <a:defRPr/>
            </a:lvl1pPr>
          </a:lstStyle>
          <a:p>
            <a:pPr>
              <a:defRPr/>
            </a:pPr>
            <a:fld id="{38A7C7BF-C04C-430D-BD74-A3D106F3C168}" type="datetimeFigureOut">
              <a:rPr lang="ro-RO"/>
              <a:pPr>
                <a:defRPr/>
              </a:pPr>
              <a:t>26.07.2021</a:t>
            </a:fld>
            <a:endParaRPr lang="ro-RO"/>
          </a:p>
        </p:txBody>
      </p:sp>
      <p:sp>
        <p:nvSpPr>
          <p:cNvPr id="4" name="Footer Placeholder 4"/>
          <p:cNvSpPr>
            <a:spLocks noGrp="1"/>
          </p:cNvSpPr>
          <p:nvPr>
            <p:ph type="ftr" sz="quarter" idx="11"/>
          </p:nvPr>
        </p:nvSpPr>
        <p:spPr/>
        <p:txBody>
          <a:bodyPr/>
          <a:lstStyle>
            <a:lvl1pPr>
              <a:defRPr/>
            </a:lvl1pPr>
          </a:lstStyle>
          <a:p>
            <a:pPr>
              <a:defRPr/>
            </a:pPr>
            <a:endParaRPr lang="ro-RO"/>
          </a:p>
        </p:txBody>
      </p:sp>
      <p:sp>
        <p:nvSpPr>
          <p:cNvPr id="5" name="Slide Number Placeholder 5"/>
          <p:cNvSpPr>
            <a:spLocks noGrp="1"/>
          </p:cNvSpPr>
          <p:nvPr>
            <p:ph type="sldNum" sz="quarter" idx="12"/>
          </p:nvPr>
        </p:nvSpPr>
        <p:spPr/>
        <p:txBody>
          <a:bodyPr/>
          <a:lstStyle>
            <a:lvl1pPr>
              <a:defRPr/>
            </a:lvl1pPr>
          </a:lstStyle>
          <a:p>
            <a:pPr>
              <a:defRPr/>
            </a:pPr>
            <a:fld id="{57B9DFF1-63FE-4195-9839-CABC019D759B}" type="slidenum">
              <a:rPr lang="ro-RO"/>
              <a:pPr>
                <a:defRPr/>
              </a:pPr>
              <a:t>‹#›</a:t>
            </a:fld>
            <a:endParaRPr lang="ro-R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D048E6C-D44F-41C6-9513-5E1800487EA6}" type="datetimeFigureOut">
              <a:rPr lang="ro-RO"/>
              <a:pPr>
                <a:defRPr/>
              </a:pPr>
              <a:t>26.07.2021</a:t>
            </a:fld>
            <a:endParaRPr lang="ro-RO"/>
          </a:p>
        </p:txBody>
      </p:sp>
      <p:sp>
        <p:nvSpPr>
          <p:cNvPr id="3" name="Footer Placeholder 4"/>
          <p:cNvSpPr>
            <a:spLocks noGrp="1"/>
          </p:cNvSpPr>
          <p:nvPr>
            <p:ph type="ftr" sz="quarter" idx="11"/>
          </p:nvPr>
        </p:nvSpPr>
        <p:spPr/>
        <p:txBody>
          <a:bodyPr/>
          <a:lstStyle>
            <a:lvl1pPr>
              <a:defRPr/>
            </a:lvl1pPr>
          </a:lstStyle>
          <a:p>
            <a:pPr>
              <a:defRPr/>
            </a:pPr>
            <a:endParaRPr lang="ro-RO"/>
          </a:p>
        </p:txBody>
      </p:sp>
      <p:sp>
        <p:nvSpPr>
          <p:cNvPr id="4" name="Slide Number Placeholder 5"/>
          <p:cNvSpPr>
            <a:spLocks noGrp="1"/>
          </p:cNvSpPr>
          <p:nvPr>
            <p:ph type="sldNum" sz="quarter" idx="12"/>
          </p:nvPr>
        </p:nvSpPr>
        <p:spPr/>
        <p:txBody>
          <a:bodyPr/>
          <a:lstStyle>
            <a:lvl1pPr>
              <a:defRPr/>
            </a:lvl1pPr>
          </a:lstStyle>
          <a:p>
            <a:pPr>
              <a:defRPr/>
            </a:pPr>
            <a:fld id="{33476AAD-C46C-47DF-987E-FC07E8D137A9}" type="slidenum">
              <a:rPr lang="ro-RO"/>
              <a:pPr>
                <a:defRPr/>
              </a:pPr>
              <a:t>‹#›</a:t>
            </a:fld>
            <a:endParaRPr lang="ro-R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ro-R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1C7A190-39CD-4B09-883D-FA0F0159CD0E}" type="datetimeFigureOut">
              <a:rPr lang="ro-RO"/>
              <a:pPr>
                <a:defRPr/>
              </a:pPr>
              <a:t>26.07.2021</a:t>
            </a:fld>
            <a:endParaRPr lang="ro-RO"/>
          </a:p>
        </p:txBody>
      </p:sp>
      <p:sp>
        <p:nvSpPr>
          <p:cNvPr id="6" name="Footer Placeholder 4"/>
          <p:cNvSpPr>
            <a:spLocks noGrp="1"/>
          </p:cNvSpPr>
          <p:nvPr>
            <p:ph type="ftr" sz="quarter" idx="11"/>
          </p:nvPr>
        </p:nvSpPr>
        <p:spPr/>
        <p:txBody>
          <a:bodyPr/>
          <a:lstStyle>
            <a:lvl1pPr>
              <a:defRPr/>
            </a:lvl1pPr>
          </a:lstStyle>
          <a:p>
            <a:pPr>
              <a:defRPr/>
            </a:pPr>
            <a:endParaRPr lang="ro-RO"/>
          </a:p>
        </p:txBody>
      </p:sp>
      <p:sp>
        <p:nvSpPr>
          <p:cNvPr id="7" name="Slide Number Placeholder 5"/>
          <p:cNvSpPr>
            <a:spLocks noGrp="1"/>
          </p:cNvSpPr>
          <p:nvPr>
            <p:ph type="sldNum" sz="quarter" idx="12"/>
          </p:nvPr>
        </p:nvSpPr>
        <p:spPr/>
        <p:txBody>
          <a:bodyPr/>
          <a:lstStyle>
            <a:lvl1pPr>
              <a:defRPr/>
            </a:lvl1pPr>
          </a:lstStyle>
          <a:p>
            <a:pPr>
              <a:defRPr/>
            </a:pPr>
            <a:fld id="{2E9DAF3B-080E-4D26-B5F9-BFA2E1F603B3}" type="slidenum">
              <a:rPr lang="ro-RO"/>
              <a:pPr>
                <a:defRPr/>
              </a:pPr>
              <a:t>‹#›</a:t>
            </a:fld>
            <a:endParaRPr lang="ro-R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ro-RO"/>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o-R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BDD911B-4244-4831-8B97-ACC03C8D1222}" type="datetimeFigureOut">
              <a:rPr lang="ro-RO"/>
              <a:pPr>
                <a:defRPr/>
              </a:pPr>
              <a:t>26.07.2021</a:t>
            </a:fld>
            <a:endParaRPr lang="ro-RO"/>
          </a:p>
        </p:txBody>
      </p:sp>
      <p:sp>
        <p:nvSpPr>
          <p:cNvPr id="6" name="Footer Placeholder 4"/>
          <p:cNvSpPr>
            <a:spLocks noGrp="1"/>
          </p:cNvSpPr>
          <p:nvPr>
            <p:ph type="ftr" sz="quarter" idx="11"/>
          </p:nvPr>
        </p:nvSpPr>
        <p:spPr/>
        <p:txBody>
          <a:bodyPr/>
          <a:lstStyle>
            <a:lvl1pPr>
              <a:defRPr/>
            </a:lvl1pPr>
          </a:lstStyle>
          <a:p>
            <a:pPr>
              <a:defRPr/>
            </a:pPr>
            <a:endParaRPr lang="ro-RO"/>
          </a:p>
        </p:txBody>
      </p:sp>
      <p:sp>
        <p:nvSpPr>
          <p:cNvPr id="7" name="Slide Number Placeholder 5"/>
          <p:cNvSpPr>
            <a:spLocks noGrp="1"/>
          </p:cNvSpPr>
          <p:nvPr>
            <p:ph type="sldNum" sz="quarter" idx="12"/>
          </p:nvPr>
        </p:nvSpPr>
        <p:spPr/>
        <p:txBody>
          <a:bodyPr/>
          <a:lstStyle>
            <a:lvl1pPr>
              <a:defRPr/>
            </a:lvl1pPr>
          </a:lstStyle>
          <a:p>
            <a:pPr>
              <a:defRPr/>
            </a:pPr>
            <a:fld id="{0B007A6B-C9D1-4F45-8E66-2E2AF4AD17F9}" type="slidenum">
              <a:rPr lang="ro-RO"/>
              <a:pPr>
                <a:defRPr/>
              </a:pPr>
              <a:t>‹#›</a:t>
            </a:fld>
            <a:endParaRPr lang="ro-R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o-R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Date Placeholder 3"/>
          <p:cNvSpPr>
            <a:spLocks noGrp="1"/>
          </p:cNvSpPr>
          <p:nvPr>
            <p:ph type="dt" sz="half" idx="10"/>
          </p:nvPr>
        </p:nvSpPr>
        <p:spPr/>
        <p:txBody>
          <a:bodyPr/>
          <a:lstStyle>
            <a:lvl1pPr>
              <a:defRPr/>
            </a:lvl1pPr>
          </a:lstStyle>
          <a:p>
            <a:pPr>
              <a:defRPr/>
            </a:pPr>
            <a:fld id="{C93A06E2-0EBA-4E68-BE8B-F271FEC65568}" type="datetimeFigureOut">
              <a:rPr lang="ro-RO"/>
              <a:pPr>
                <a:defRPr/>
              </a:pPr>
              <a:t>26.07.2021</a:t>
            </a:fld>
            <a:endParaRPr lang="ro-RO"/>
          </a:p>
        </p:txBody>
      </p:sp>
      <p:sp>
        <p:nvSpPr>
          <p:cNvPr id="5" name="Footer Placeholder 4"/>
          <p:cNvSpPr>
            <a:spLocks noGrp="1"/>
          </p:cNvSpPr>
          <p:nvPr>
            <p:ph type="ftr" sz="quarter" idx="11"/>
          </p:nvPr>
        </p:nvSpPr>
        <p:spPr/>
        <p:txBody>
          <a:bodyPr/>
          <a:lstStyle>
            <a:lvl1pPr>
              <a:defRPr/>
            </a:lvl1pPr>
          </a:lstStyle>
          <a:p>
            <a:pPr>
              <a:defRPr/>
            </a:pPr>
            <a:endParaRPr lang="ro-RO"/>
          </a:p>
        </p:txBody>
      </p:sp>
      <p:sp>
        <p:nvSpPr>
          <p:cNvPr id="6" name="Slide Number Placeholder 5"/>
          <p:cNvSpPr>
            <a:spLocks noGrp="1"/>
          </p:cNvSpPr>
          <p:nvPr>
            <p:ph type="sldNum" sz="quarter" idx="12"/>
          </p:nvPr>
        </p:nvSpPr>
        <p:spPr/>
        <p:txBody>
          <a:bodyPr/>
          <a:lstStyle>
            <a:lvl1pPr>
              <a:defRPr/>
            </a:lvl1pPr>
          </a:lstStyle>
          <a:p>
            <a:pPr>
              <a:defRPr/>
            </a:pPr>
            <a:fld id="{938B3629-6A03-4AD4-AC0B-07A6BA4F5FC0}" type="slidenum">
              <a:rPr lang="ro-RO"/>
              <a:pPr>
                <a:defRPr/>
              </a:pPr>
              <a:t>‹#›</a:t>
            </a:fld>
            <a:endParaRPr lang="ro-R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ro-R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a:p>
        </p:txBody>
      </p:sp>
      <p:sp>
        <p:nvSpPr>
          <p:cNvPr id="4" name="Date Placeholder 3"/>
          <p:cNvSpPr>
            <a:spLocks noGrp="1"/>
          </p:cNvSpPr>
          <p:nvPr>
            <p:ph type="dt" sz="half" idx="10"/>
          </p:nvPr>
        </p:nvSpPr>
        <p:spPr/>
        <p:txBody>
          <a:bodyPr/>
          <a:lstStyle>
            <a:lvl1pPr>
              <a:defRPr/>
            </a:lvl1pPr>
          </a:lstStyle>
          <a:p>
            <a:pPr>
              <a:defRPr/>
            </a:pPr>
            <a:fld id="{D8660422-2773-47BF-80C0-559D860D00FE}" type="datetimeFigureOut">
              <a:rPr lang="ro-RO"/>
              <a:pPr>
                <a:defRPr/>
              </a:pPr>
              <a:t>26.07.2021</a:t>
            </a:fld>
            <a:endParaRPr lang="ro-RO"/>
          </a:p>
        </p:txBody>
      </p:sp>
      <p:sp>
        <p:nvSpPr>
          <p:cNvPr id="5" name="Footer Placeholder 4"/>
          <p:cNvSpPr>
            <a:spLocks noGrp="1"/>
          </p:cNvSpPr>
          <p:nvPr>
            <p:ph type="ftr" sz="quarter" idx="11"/>
          </p:nvPr>
        </p:nvSpPr>
        <p:spPr/>
        <p:txBody>
          <a:bodyPr/>
          <a:lstStyle>
            <a:lvl1pPr>
              <a:defRPr/>
            </a:lvl1pPr>
          </a:lstStyle>
          <a:p>
            <a:pPr>
              <a:defRPr/>
            </a:pPr>
            <a:endParaRPr lang="ro-RO"/>
          </a:p>
        </p:txBody>
      </p:sp>
      <p:sp>
        <p:nvSpPr>
          <p:cNvPr id="6" name="Slide Number Placeholder 5"/>
          <p:cNvSpPr>
            <a:spLocks noGrp="1"/>
          </p:cNvSpPr>
          <p:nvPr>
            <p:ph type="sldNum" sz="quarter" idx="12"/>
          </p:nvPr>
        </p:nvSpPr>
        <p:spPr/>
        <p:txBody>
          <a:bodyPr/>
          <a:lstStyle>
            <a:lvl1pPr>
              <a:defRPr/>
            </a:lvl1pPr>
          </a:lstStyle>
          <a:p>
            <a:pPr>
              <a:defRPr/>
            </a:pPr>
            <a:fld id="{234B5B67-6CF6-4F33-B04D-7CFB13E7586E}" type="slidenum">
              <a:rPr lang="ro-RO"/>
              <a:pPr>
                <a:defRPr/>
              </a:pPr>
              <a:t>‹#›</a:t>
            </a:fld>
            <a:endParaRPr lang="ro-R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ro-RO"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o-RO"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3EE75064-856D-4F86-8F59-86C2794B90B9}" type="datetimeFigureOut">
              <a:rPr lang="ro-RO"/>
              <a:pPr>
                <a:defRPr/>
              </a:pPr>
              <a:t>26.07.2021</a:t>
            </a:fld>
            <a:endParaRPr lang="ro-R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o-R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F75B18E3-1905-49E8-A8B9-C62151F6D059}" type="slidenum">
              <a:rPr lang="ro-RO"/>
              <a:pPr>
                <a:defRPr/>
              </a:pPr>
              <a:t>‹#›</a:t>
            </a:fld>
            <a:endParaRPr lang="ro-R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Qyca2RB9Kek"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9"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9" Type="http://schemas.openxmlformats.org/officeDocument/2006/relationships/image" Target="../media/image26.jpeg"/></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5.xml"/><Relationship Id="rId5" Type="http://schemas.openxmlformats.org/officeDocument/2006/relationships/image" Target="../media/image34.jpeg"/><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1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8.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8" Type="http://schemas.openxmlformats.org/officeDocument/2006/relationships/hyperlink" Target="mailto:marinelaanghel2012@gmail.com" TargetMode="External"/><Relationship Id="rId3" Type="http://schemas.openxmlformats.org/officeDocument/2006/relationships/hyperlink" Target="http://ctasachifocsani.ro/proiect/" TargetMode="External"/><Relationship Id="rId7" Type="http://schemas.openxmlformats.org/officeDocument/2006/relationships/hyperlink" Target="mailto:marinelaanghel2004@yahoo.com" TargetMode="External"/><Relationship Id="rId2" Type="http://schemas.openxmlformats.org/officeDocument/2006/relationships/hyperlink" Target="http://ctasachifocsani.ro/" TargetMode="External"/><Relationship Id="rId1" Type="http://schemas.openxmlformats.org/officeDocument/2006/relationships/slideLayout" Target="../slideLayouts/slideLayout2.xml"/><Relationship Id="rId6" Type="http://schemas.openxmlformats.org/officeDocument/2006/relationships/hyperlink" Target="https://www.facebook.com/ctasachifocsani.ro" TargetMode="External"/><Relationship Id="rId5" Type="http://schemas.openxmlformats.org/officeDocument/2006/relationships/hyperlink" Target="https://www.facebook.com/cdi.colegiultehnicgheorgheasachi" TargetMode="External"/><Relationship Id="rId4" Type="http://schemas.openxmlformats.org/officeDocument/2006/relationships/hyperlink" Target="http://ctasachifocsani.ro/proiect/noutati/" TargetMode="External"/><Relationship Id="rId9" Type="http://schemas.openxmlformats.org/officeDocument/2006/relationships/hyperlink" Target="mailto:floridamian@yaho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905000"/>
          </a:xfrm>
          <a:solidFill>
            <a:schemeClr val="accent5">
              <a:lumMod val="20000"/>
              <a:lumOff val="80000"/>
            </a:schemeClr>
          </a:solidFill>
          <a:ln>
            <a:solidFill>
              <a:srgbClr val="7030A0"/>
            </a:solidFill>
          </a:ln>
        </p:spPr>
        <p:txBody>
          <a:bodyPr/>
          <a:lstStyle/>
          <a:p>
            <a:r>
              <a:rPr lang="en-US" sz="2400" b="1" dirty="0" err="1" smtClean="0">
                <a:solidFill>
                  <a:srgbClr val="002060"/>
                </a:solidFill>
                <a:latin typeface="Cambria" pitchFamily="18" charset="0"/>
                <a:ea typeface="Cambria" pitchFamily="18" charset="0"/>
                <a:cs typeface="Cambria" pitchFamily="18" charset="0"/>
              </a:rPr>
              <a:t>Colegiul</a:t>
            </a:r>
            <a:r>
              <a:rPr lang="en-US" sz="2400" b="1" dirty="0" smtClean="0">
                <a:solidFill>
                  <a:srgbClr val="002060"/>
                </a:solidFill>
                <a:latin typeface="Cambria" pitchFamily="18" charset="0"/>
                <a:ea typeface="Cambria" pitchFamily="18" charset="0"/>
                <a:cs typeface="Cambria" pitchFamily="18" charset="0"/>
              </a:rPr>
              <a:t> </a:t>
            </a:r>
            <a:r>
              <a:rPr lang="en-US" sz="2400" b="1" dirty="0" err="1" smtClean="0">
                <a:solidFill>
                  <a:srgbClr val="002060"/>
                </a:solidFill>
                <a:latin typeface="Cambria" pitchFamily="18" charset="0"/>
                <a:ea typeface="Cambria" pitchFamily="18" charset="0"/>
                <a:cs typeface="Cambria" pitchFamily="18" charset="0"/>
              </a:rPr>
              <a:t>Tehnic</a:t>
            </a:r>
            <a:r>
              <a:rPr lang="en-US" sz="2400" b="1" dirty="0" smtClean="0">
                <a:solidFill>
                  <a:srgbClr val="002060"/>
                </a:solidFill>
                <a:latin typeface="Cambria" pitchFamily="18" charset="0"/>
                <a:ea typeface="Cambria" pitchFamily="18" charset="0"/>
                <a:cs typeface="Cambria" pitchFamily="18" charset="0"/>
              </a:rPr>
              <a:t> "Gheorghe </a:t>
            </a:r>
            <a:r>
              <a:rPr lang="en-US" sz="2400" b="1" dirty="0" err="1" smtClean="0">
                <a:solidFill>
                  <a:srgbClr val="002060"/>
                </a:solidFill>
                <a:latin typeface="Cambria" pitchFamily="18" charset="0"/>
                <a:ea typeface="Cambria" pitchFamily="18" charset="0"/>
                <a:cs typeface="Cambria" pitchFamily="18" charset="0"/>
              </a:rPr>
              <a:t>Asachi</a:t>
            </a:r>
            <a:r>
              <a:rPr lang="en-US" sz="2400" b="1" dirty="0" smtClean="0">
                <a:solidFill>
                  <a:srgbClr val="002060"/>
                </a:solidFill>
                <a:latin typeface="Cambria" pitchFamily="18" charset="0"/>
                <a:ea typeface="Cambria" pitchFamily="18" charset="0"/>
                <a:cs typeface="Cambria" pitchFamily="18" charset="0"/>
              </a:rPr>
              <a:t>" </a:t>
            </a:r>
            <a:r>
              <a:rPr lang="en-US" sz="2400" dirty="0" smtClean="0">
                <a:solidFill>
                  <a:srgbClr val="002060"/>
                </a:solidFill>
                <a:latin typeface="Cambria" pitchFamily="18" charset="0"/>
                <a:ea typeface="Cambria" pitchFamily="18" charset="0"/>
                <a:cs typeface="Cambria" pitchFamily="18" charset="0"/>
              </a:rPr>
              <a:t> </a:t>
            </a:r>
            <a:r>
              <a:rPr lang="en-US" sz="1800" dirty="0" smtClean="0">
                <a:solidFill>
                  <a:srgbClr val="002060"/>
                </a:solidFill>
                <a:latin typeface="Cambria" pitchFamily="18" charset="0"/>
                <a:ea typeface="Cambria" pitchFamily="18" charset="0"/>
                <a:cs typeface="Cambria" pitchFamily="18" charset="0"/>
              </a:rPr>
              <a:t/>
            </a:r>
            <a:br>
              <a:rPr lang="en-US" sz="1800" dirty="0" smtClean="0">
                <a:solidFill>
                  <a:srgbClr val="002060"/>
                </a:solidFill>
                <a:latin typeface="Cambria" pitchFamily="18" charset="0"/>
                <a:ea typeface="Cambria" pitchFamily="18" charset="0"/>
                <a:cs typeface="Cambria" pitchFamily="18" charset="0"/>
              </a:rPr>
            </a:br>
            <a:r>
              <a:rPr lang="en-US" sz="1800" dirty="0" smtClean="0">
                <a:solidFill>
                  <a:srgbClr val="002060"/>
                </a:solidFill>
                <a:ea typeface="Cambria" pitchFamily="18" charset="0"/>
                <a:cs typeface="Cambria" pitchFamily="18" charset="0"/>
              </a:rPr>
              <a:t>     </a:t>
            </a:r>
            <a:r>
              <a:rPr lang="en-US" sz="1200" dirty="0" smtClean="0">
                <a:solidFill>
                  <a:srgbClr val="002060"/>
                </a:solidFill>
                <a:ea typeface="Cambria" pitchFamily="18" charset="0"/>
                <a:cs typeface="Cambria" pitchFamily="18" charset="0"/>
              </a:rPr>
              <a:t>-</a:t>
            </a:r>
            <a:r>
              <a:rPr lang="en-US" sz="1600" dirty="0" smtClean="0">
                <a:solidFill>
                  <a:srgbClr val="002060"/>
                </a:solidFill>
                <a:ea typeface="Cambria" pitchFamily="18" charset="0"/>
                <a:cs typeface="Cambria" pitchFamily="18" charset="0"/>
              </a:rPr>
              <a:t>A VET/Technical  public educational institution which has provided education and training  since 1883 </a:t>
            </a:r>
            <a:br>
              <a:rPr lang="en-US" sz="1600" dirty="0" smtClean="0">
                <a:solidFill>
                  <a:srgbClr val="002060"/>
                </a:solidFill>
                <a:ea typeface="Cambria" pitchFamily="18" charset="0"/>
                <a:cs typeface="Cambria" pitchFamily="18" charset="0"/>
              </a:rPr>
            </a:br>
            <a:r>
              <a:rPr lang="en-US" sz="1600" dirty="0" smtClean="0">
                <a:solidFill>
                  <a:srgbClr val="002060"/>
                </a:solidFill>
                <a:ea typeface="Cambria" pitchFamily="18" charset="0"/>
                <a:cs typeface="Cambria" pitchFamily="18" charset="0"/>
              </a:rPr>
              <a:t>- Located in South–East of Romania, in a medium sized-town called </a:t>
            </a:r>
            <a:r>
              <a:rPr lang="en-US" sz="1600" dirty="0" err="1" smtClean="0">
                <a:solidFill>
                  <a:srgbClr val="002060"/>
                </a:solidFill>
                <a:ea typeface="Cambria" pitchFamily="18" charset="0"/>
                <a:cs typeface="Cambria" pitchFamily="18" charset="0"/>
              </a:rPr>
              <a:t>Focşani</a:t>
            </a:r>
            <a:r>
              <a:rPr lang="en-US" sz="1600" dirty="0" smtClean="0">
                <a:solidFill>
                  <a:srgbClr val="002060"/>
                </a:solidFill>
                <a:ea typeface="Cambria" pitchFamily="18" charset="0"/>
                <a:cs typeface="Cambria" pitchFamily="18" charset="0"/>
              </a:rPr>
              <a:t>,  </a:t>
            </a:r>
            <a:r>
              <a:rPr lang="en-US" sz="1600" dirty="0" err="1" smtClean="0">
                <a:solidFill>
                  <a:srgbClr val="002060"/>
                </a:solidFill>
                <a:ea typeface="Cambria" pitchFamily="18" charset="0"/>
                <a:cs typeface="Cambria" pitchFamily="18" charset="0"/>
              </a:rPr>
              <a:t>Vrancea</a:t>
            </a:r>
            <a:r>
              <a:rPr lang="en-US" sz="1600" dirty="0" smtClean="0">
                <a:solidFill>
                  <a:srgbClr val="002060"/>
                </a:solidFill>
                <a:ea typeface="Cambria" pitchFamily="18" charset="0"/>
                <a:cs typeface="Cambria" pitchFamily="18" charset="0"/>
              </a:rPr>
              <a:t> </a:t>
            </a:r>
            <a:r>
              <a:rPr lang="ro-RO" sz="1600" dirty="0" smtClean="0">
                <a:solidFill>
                  <a:srgbClr val="002060"/>
                </a:solidFill>
                <a:ea typeface="Cambria" pitchFamily="18" charset="0"/>
                <a:cs typeface="Cambria" pitchFamily="18" charset="0"/>
              </a:rPr>
              <a:t>County</a:t>
            </a:r>
            <a:r>
              <a:rPr lang="en-GB" sz="1600" dirty="0" smtClean="0">
                <a:solidFill>
                  <a:srgbClr val="002060"/>
                </a:solidFill>
              </a:rPr>
              <a:t> </a:t>
            </a:r>
            <a:r>
              <a:rPr lang="ro-RO" sz="1600" dirty="0" smtClean="0">
                <a:solidFill>
                  <a:srgbClr val="002060"/>
                </a:solidFill>
              </a:rPr>
              <a:t/>
            </a:r>
            <a:br>
              <a:rPr lang="ro-RO" sz="1600" dirty="0" smtClean="0">
                <a:solidFill>
                  <a:srgbClr val="002060"/>
                </a:solidFill>
              </a:rPr>
            </a:br>
            <a:r>
              <a:rPr lang="en-GB" sz="1600" dirty="0" smtClean="0">
                <a:solidFill>
                  <a:srgbClr val="002060"/>
                </a:solidFill>
                <a:ea typeface="Cambria" pitchFamily="18" charset="0"/>
                <a:cs typeface="Cambria" pitchFamily="18" charset="0"/>
              </a:rPr>
              <a:t> </a:t>
            </a:r>
            <a:r>
              <a:rPr lang="en-GB" sz="1600" dirty="0" err="1" smtClean="0">
                <a:solidFill>
                  <a:srgbClr val="002060"/>
                </a:solidFill>
                <a:ea typeface="Cambria" pitchFamily="18" charset="0"/>
                <a:cs typeface="Cambria" pitchFamily="18" charset="0"/>
              </a:rPr>
              <a:t>Strada</a:t>
            </a:r>
            <a:r>
              <a:rPr lang="en-GB" sz="1600" dirty="0" smtClean="0">
                <a:solidFill>
                  <a:srgbClr val="002060"/>
                </a:solidFill>
                <a:ea typeface="Cambria" pitchFamily="18" charset="0"/>
                <a:cs typeface="Cambria" pitchFamily="18" charset="0"/>
              </a:rPr>
              <a:t> Moldova 9, 620166 </a:t>
            </a:r>
            <a:r>
              <a:rPr lang="en-GB" sz="1600" dirty="0" err="1" smtClean="0">
                <a:solidFill>
                  <a:srgbClr val="002060"/>
                </a:solidFill>
                <a:ea typeface="Cambria" pitchFamily="18" charset="0"/>
                <a:cs typeface="Cambria" pitchFamily="18" charset="0"/>
              </a:rPr>
              <a:t>Focşani</a:t>
            </a:r>
            <a:r>
              <a:rPr lang="en-GB" sz="1600" dirty="0" smtClean="0">
                <a:solidFill>
                  <a:srgbClr val="002060"/>
                </a:solidFill>
                <a:ea typeface="Cambria" pitchFamily="18" charset="0"/>
                <a:cs typeface="Cambria" pitchFamily="18" charset="0"/>
              </a:rPr>
              <a:t> – Romania</a:t>
            </a:r>
            <a:r>
              <a:rPr lang="ro-RO" sz="1600" dirty="0" smtClean="0">
                <a:solidFill>
                  <a:srgbClr val="002060"/>
                </a:solidFill>
                <a:ea typeface="Cambria" pitchFamily="18" charset="0"/>
                <a:cs typeface="Cambria" pitchFamily="18" charset="0"/>
              </a:rPr>
              <a:t>  </a:t>
            </a:r>
            <a:r>
              <a:rPr lang="en-GB" sz="1600" dirty="0" smtClean="0">
                <a:solidFill>
                  <a:srgbClr val="002060"/>
                </a:solidFill>
                <a:ea typeface="Cambria" pitchFamily="18" charset="0"/>
                <a:cs typeface="Cambria" pitchFamily="18" charset="0"/>
              </a:rPr>
              <a:t>PIC  945259278 OID E10029706</a:t>
            </a:r>
            <a:r>
              <a:rPr lang="ro-RO" sz="1600" dirty="0" smtClean="0">
                <a:ea typeface="Cambria" pitchFamily="18" charset="0"/>
                <a:cs typeface="Cambria" pitchFamily="18" charset="0"/>
              </a:rPr>
              <a:t/>
            </a:r>
            <a:br>
              <a:rPr lang="ro-RO" sz="1600" dirty="0" smtClean="0">
                <a:ea typeface="Cambria" pitchFamily="18" charset="0"/>
                <a:cs typeface="Cambria" pitchFamily="18" charset="0"/>
              </a:rPr>
            </a:br>
            <a:endParaRPr lang="ro-RO" sz="1600" dirty="0" smtClean="0">
              <a:solidFill>
                <a:srgbClr val="31859C"/>
              </a:solidFill>
              <a:ea typeface="Cambria" pitchFamily="18" charset="0"/>
              <a:cs typeface="Cambria" pitchFamily="18" charset="0"/>
            </a:endParaRPr>
          </a:p>
        </p:txBody>
      </p:sp>
      <p:pic>
        <p:nvPicPr>
          <p:cNvPr id="2051" name="Picture 2"/>
          <p:cNvPicPr>
            <a:picLocks noGrp="1" noChangeAspect="1" noChangeArrowheads="1"/>
          </p:cNvPicPr>
          <p:nvPr>
            <p:ph idx="1"/>
          </p:nvPr>
        </p:nvPicPr>
        <p:blipFill>
          <a:blip r:embed="rId2"/>
          <a:srcRect l="10223" r="10225"/>
          <a:stretch>
            <a:fillRect/>
          </a:stretch>
        </p:blipFill>
        <p:spPr>
          <a:xfrm>
            <a:off x="0" y="1828800"/>
            <a:ext cx="9144000" cy="5029200"/>
          </a:xfrm>
          <a:noFill/>
          <a:ln>
            <a:solidFill>
              <a:srgbClr val="7030A0"/>
            </a:solidFill>
          </a:ln>
        </p:spPr>
      </p:pic>
      <p:pic>
        <p:nvPicPr>
          <p:cNvPr id="2052" name="Picture 2" descr="C:\Users\vhbfghfrsdh\Desktop\sigla mos.png"/>
          <p:cNvPicPr>
            <a:picLocks noChangeAspect="1" noChangeArrowheads="1"/>
          </p:cNvPicPr>
          <p:nvPr/>
        </p:nvPicPr>
        <p:blipFill>
          <a:blip r:embed="rId3"/>
          <a:srcRect/>
          <a:stretch>
            <a:fillRect/>
          </a:stretch>
        </p:blipFill>
        <p:spPr bwMode="auto">
          <a:xfrm>
            <a:off x="381000" y="152400"/>
            <a:ext cx="533400" cy="533400"/>
          </a:xfrm>
          <a:prstGeom prst="rect">
            <a:avLst/>
          </a:prstGeom>
          <a:noFill/>
          <a:ln w="9525">
            <a:solidFill>
              <a:srgbClr val="7030A0"/>
            </a:solid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
            </a:r>
            <a:br>
              <a:rPr lang="en-US" sz="3200" dirty="0" smtClean="0"/>
            </a:br>
            <a:r>
              <a:rPr lang="en-US" sz="3200" dirty="0" smtClean="0"/>
              <a:t>Let’s </a:t>
            </a:r>
            <a:r>
              <a:rPr lang="en-US" sz="3200" dirty="0"/>
              <a:t>fly … ROMANIA </a:t>
            </a:r>
            <a:r>
              <a:rPr lang="en-US" sz="3200" dirty="0" smtClean="0"/>
              <a:t>! </a:t>
            </a:r>
            <a:r>
              <a:rPr lang="en-US" sz="2400" dirty="0" smtClean="0">
                <a:hlinkClick r:id="rId3"/>
              </a:rPr>
              <a:t>https://www.youtube.com/watch?v=Qyca2RB9Kek</a:t>
            </a:r>
            <a:r>
              <a:rPr lang="en-US" sz="2400" dirty="0" smtClean="0"/>
              <a:t/>
            </a:r>
            <a:br>
              <a:rPr lang="en-US" sz="2400" dirty="0" smtClean="0"/>
            </a:br>
            <a:endParaRPr lang="en-US" dirty="0"/>
          </a:p>
        </p:txBody>
      </p:sp>
    </p:spTree>
    <p:extLst>
      <p:ext uri="{BB962C8B-B14F-4D97-AF65-F5344CB8AC3E}">
        <p14:creationId xmlns="" xmlns:p14="http://schemas.microsoft.com/office/powerpoint/2010/main" val="41960255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1"/>
          </p:nvPr>
        </p:nvPicPr>
        <p:blipFill>
          <a:blip r:embed="rId3">
            <a:extLst>
              <a:ext uri="{28A0092B-C50C-407E-A947-70E740481C1C}">
                <a14:useLocalDpi xmlns="" xmlns:a14="http://schemas.microsoft.com/office/drawing/2010/main" val="0"/>
              </a:ext>
            </a:extLst>
          </a:blip>
          <a:stretch>
            <a:fillRect/>
          </a:stretch>
        </p:blipFill>
        <p:spPr bwMode="auto">
          <a:xfrm>
            <a:off x="914400" y="76200"/>
            <a:ext cx="2559162" cy="25011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2" name="Picture 4"/>
          <p:cNvPicPr>
            <a:picLocks noGrp="1" noChangeAspect="1" noChangeArrowheads="1"/>
          </p:cNvPicPr>
          <p:nvPr>
            <p:ph sz="half" idx="2"/>
          </p:nvPr>
        </p:nvPicPr>
        <p:blipFill>
          <a:blip r:embed="rId4">
            <a:extLst>
              <a:ext uri="{28A0092B-C50C-407E-A947-70E740481C1C}">
                <a14:useLocalDpi xmlns="" xmlns:a14="http://schemas.microsoft.com/office/drawing/2010/main" val="0"/>
              </a:ext>
            </a:extLst>
          </a:blip>
          <a:srcRect/>
          <a:stretch>
            <a:fillRect/>
          </a:stretch>
        </p:blipFill>
        <p:spPr bwMode="auto">
          <a:xfrm>
            <a:off x="4600469" y="2971800"/>
            <a:ext cx="4038600" cy="27026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304800" y="2971800"/>
            <a:ext cx="4289406" cy="2686240"/>
          </a:xfrm>
          <a:prstGeom prst="rect">
            <a:avLst/>
          </a:prstGeom>
          <a:ln>
            <a:noFill/>
          </a:ln>
          <a:effectLst>
            <a:softEdge rad="112500"/>
          </a:effectLst>
        </p:spPr>
      </p:pic>
      <p:sp>
        <p:nvSpPr>
          <p:cNvPr id="4098" name="Title 1"/>
          <p:cNvSpPr>
            <a:spLocks noGrp="1"/>
          </p:cNvSpPr>
          <p:nvPr>
            <p:ph type="title"/>
          </p:nvPr>
        </p:nvSpPr>
        <p:spPr>
          <a:xfrm>
            <a:off x="457200" y="274638"/>
            <a:ext cx="8229600" cy="1935162"/>
          </a:xfrm>
        </p:spPr>
        <p:txBody>
          <a:bodyPr/>
          <a:lstStyle/>
          <a:p>
            <a:pPr algn="r"/>
            <a:r>
              <a:rPr lang="en-US" sz="1600" b="1" dirty="0" smtClean="0">
                <a:solidFill>
                  <a:srgbClr val="008000"/>
                </a:solidFill>
              </a:rPr>
              <a:t>VRANCEA</a:t>
            </a:r>
            <a:r>
              <a:rPr lang="en-US" sz="1600" dirty="0" smtClean="0"/>
              <a:t>, </a:t>
            </a:r>
            <a:r>
              <a:rPr lang="en-US" sz="1600" dirty="0"/>
              <a:t>also called the County of Wines and Vineyards</a:t>
            </a:r>
            <a:r>
              <a:rPr lang="en-US" sz="1600" dirty="0" smtClean="0"/>
              <a:t>,</a:t>
            </a:r>
            <a:br>
              <a:rPr lang="en-US" sz="1600" dirty="0" smtClean="0"/>
            </a:br>
            <a:r>
              <a:rPr lang="en-US" sz="1600" dirty="0" smtClean="0"/>
              <a:t> </a:t>
            </a:r>
            <a:r>
              <a:rPr lang="en-US" sz="1600" dirty="0"/>
              <a:t>is </a:t>
            </a:r>
            <a:r>
              <a:rPr lang="en-US" sz="1600" dirty="0" smtClean="0"/>
              <a:t>situated outside </a:t>
            </a:r>
            <a:r>
              <a:rPr lang="en-US" sz="1600" dirty="0"/>
              <a:t>the Curvature Carpathians, </a:t>
            </a:r>
            <a:r>
              <a:rPr lang="en-US" sz="1600" dirty="0" smtClean="0"/>
              <a:t/>
            </a:r>
            <a:br>
              <a:rPr lang="en-US" sz="1600" dirty="0" smtClean="0"/>
            </a:br>
            <a:r>
              <a:rPr lang="en-US" sz="1600" dirty="0" smtClean="0"/>
              <a:t>at </a:t>
            </a:r>
            <a:r>
              <a:rPr lang="en-US" sz="1600" dirty="0"/>
              <a:t>the crossroad of </a:t>
            </a:r>
            <a:r>
              <a:rPr lang="en-US" sz="1600" dirty="0" smtClean="0"/>
              <a:t>the </a:t>
            </a:r>
            <a:r>
              <a:rPr lang="en-US" sz="1600" dirty="0"/>
              <a:t>three </a:t>
            </a:r>
            <a:r>
              <a:rPr lang="en-US" sz="1600" dirty="0" smtClean="0"/>
              <a:t>historical </a:t>
            </a:r>
            <a:r>
              <a:rPr lang="en-US" sz="1600" dirty="0"/>
              <a:t>regions:</a:t>
            </a:r>
            <a:br>
              <a:rPr lang="en-US" sz="1600" dirty="0"/>
            </a:br>
            <a:r>
              <a:rPr lang="en-US" sz="1600" dirty="0"/>
              <a:t>Moldova, </a:t>
            </a:r>
            <a:r>
              <a:rPr lang="en-US" sz="1600" dirty="0" err="1"/>
              <a:t>Muntenia</a:t>
            </a:r>
            <a:r>
              <a:rPr lang="en-US" sz="1600" dirty="0"/>
              <a:t> and </a:t>
            </a:r>
            <a:r>
              <a:rPr lang="en-US" sz="1600" dirty="0" err="1"/>
              <a:t>Transilvania</a:t>
            </a:r>
            <a:r>
              <a:rPr lang="en-US" sz="1600" dirty="0"/>
              <a:t>.</a:t>
            </a:r>
            <a:endParaRPr lang="ro-RO" sz="16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800" b="1" dirty="0" smtClean="0">
                <a:solidFill>
                  <a:srgbClr val="008000"/>
                </a:solidFill>
              </a:rPr>
              <a:t>VRANCEA</a:t>
            </a:r>
            <a:r>
              <a:rPr lang="en-US" sz="1800" dirty="0" smtClean="0"/>
              <a:t> </a:t>
            </a:r>
            <a:r>
              <a:rPr lang="en-US" sz="1800" dirty="0"/>
              <a:t>is the symbol </a:t>
            </a:r>
            <a:r>
              <a:rPr lang="en-US" sz="1800" dirty="0" smtClean="0"/>
              <a:t>of </a:t>
            </a:r>
            <a:r>
              <a:rPr lang="en-US" sz="1800" dirty="0"/>
              <a:t>the Union from 1859, that </a:t>
            </a:r>
            <a:r>
              <a:rPr lang="en-US" sz="1800" dirty="0" smtClean="0"/>
              <a:t>laid </a:t>
            </a:r>
            <a:r>
              <a:rPr lang="en-US" sz="1800" dirty="0"/>
              <a:t>the foundations of the Romanian state. </a:t>
            </a:r>
            <a:r>
              <a:rPr lang="en-US" sz="1800" dirty="0" err="1" smtClean="0"/>
              <a:t>Focșani</a:t>
            </a:r>
            <a:r>
              <a:rPr lang="en-US" sz="1800" dirty="0" smtClean="0"/>
              <a:t> </a:t>
            </a:r>
            <a:r>
              <a:rPr lang="en-US" sz="1800" dirty="0"/>
              <a:t>is known as the first capital of the United Principalities. World War I represents another important stage, and the Mausoleums from </a:t>
            </a:r>
            <a:r>
              <a:rPr lang="en-US" sz="1800" dirty="0" err="1"/>
              <a:t>Focşani</a:t>
            </a:r>
            <a:r>
              <a:rPr lang="en-US" sz="1800" dirty="0"/>
              <a:t>, </a:t>
            </a:r>
            <a:r>
              <a:rPr lang="en-US" sz="1800" dirty="0" err="1"/>
              <a:t>Mărăşti</a:t>
            </a:r>
            <a:r>
              <a:rPr lang="en-US" sz="1800" dirty="0"/>
              <a:t>, </a:t>
            </a:r>
            <a:r>
              <a:rPr lang="en-US" sz="1800" dirty="0" err="1"/>
              <a:t>Mărăşeşti</a:t>
            </a:r>
            <a:r>
              <a:rPr lang="en-US" sz="1800" dirty="0"/>
              <a:t> and </a:t>
            </a:r>
            <a:r>
              <a:rPr lang="en-US" sz="1800" dirty="0" err="1"/>
              <a:t>Soveja</a:t>
            </a:r>
            <a:r>
              <a:rPr lang="en-US" sz="1800" dirty="0"/>
              <a:t> are </a:t>
            </a:r>
            <a:r>
              <a:rPr lang="en-US" sz="1800" dirty="0" smtClean="0"/>
              <a:t>here to constantly remind us </a:t>
            </a:r>
            <a:r>
              <a:rPr lang="en-US" sz="1800" dirty="0"/>
              <a:t>of this stage.</a:t>
            </a:r>
          </a:p>
        </p:txBody>
      </p:sp>
      <p:pic>
        <p:nvPicPr>
          <p:cNvPr id="4" name="Content Placeholder 3"/>
          <p:cNvPicPr>
            <a:picLocks noGrp="1" noChangeAspect="1"/>
          </p:cNvPicPr>
          <p:nvPr>
            <p:ph idx="1"/>
          </p:nvPr>
        </p:nvPicPr>
        <p:blipFill>
          <a:blip r:embed="rId3">
            <a:extLst>
              <a:ext uri="{28A0092B-C50C-407E-A947-70E740481C1C}">
                <a14:useLocalDpi xmlns="" xmlns:a14="http://schemas.microsoft.com/office/drawing/2010/main" val="0"/>
              </a:ext>
            </a:extLst>
          </a:blip>
          <a:stretch>
            <a:fillRect/>
          </a:stretch>
        </p:blipFill>
        <p:spPr>
          <a:xfrm>
            <a:off x="990600" y="1447800"/>
            <a:ext cx="7162800" cy="507932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 xmlns:p14="http://schemas.microsoft.com/office/powerpoint/2010/main" val="14252528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074" name="Title 1"/>
          <p:cNvSpPr>
            <a:spLocks noGrp="1"/>
          </p:cNvSpPr>
          <p:nvPr>
            <p:ph type="title"/>
          </p:nvPr>
        </p:nvSpPr>
        <p:spPr>
          <a:xfrm>
            <a:off x="228600" y="274638"/>
            <a:ext cx="6569118" cy="3306762"/>
          </a:xfrm>
        </p:spPr>
        <p:txBody>
          <a:bodyPr/>
          <a:lstStyle/>
          <a:p>
            <a:pPr algn="l"/>
            <a:r>
              <a:rPr lang="en-US" sz="1800" b="1" dirty="0" smtClean="0">
                <a:solidFill>
                  <a:srgbClr val="008000"/>
                </a:solidFill>
              </a:rPr>
              <a:t>FOCȘANI</a:t>
            </a:r>
            <a:r>
              <a:rPr lang="en-US" sz="1800" dirty="0" smtClean="0"/>
              <a:t> </a:t>
            </a:r>
            <a:r>
              <a:rPr lang="en-US" sz="1800" dirty="0"/>
              <a:t>is the residence city of </a:t>
            </a:r>
            <a:r>
              <a:rPr lang="en-US" sz="1800" dirty="0" err="1"/>
              <a:t>Vrancea</a:t>
            </a:r>
            <a:r>
              <a:rPr lang="en-US" sz="1800" dirty="0"/>
              <a:t> County (the most active seismic area in Romania), bordering 2 historical regions of the country - Moldova and </a:t>
            </a:r>
            <a:r>
              <a:rPr lang="en-US" sz="1800" dirty="0" err="1"/>
              <a:t>Muntenia</a:t>
            </a:r>
            <a:r>
              <a:rPr lang="en-US" sz="1800" dirty="0"/>
              <a:t>. </a:t>
            </a:r>
            <a:r>
              <a:rPr lang="en-US" sz="1800" dirty="0" smtClean="0"/>
              <a:t/>
            </a:r>
            <a:br>
              <a:rPr lang="en-US" sz="1800" dirty="0" smtClean="0"/>
            </a:br>
            <a:r>
              <a:rPr lang="en-US" sz="1800" b="1" dirty="0" smtClean="0"/>
              <a:t>Location: </a:t>
            </a:r>
            <a:r>
              <a:rPr lang="en-US" sz="1800" dirty="0" smtClean="0"/>
              <a:t>in </a:t>
            </a:r>
            <a:r>
              <a:rPr lang="en-US" sz="1800" dirty="0"/>
              <a:t>the east part of Romania, approximately in south-east of the </a:t>
            </a:r>
            <a:r>
              <a:rPr lang="en-US" sz="1800" dirty="0" smtClean="0"/>
              <a:t>county.</a:t>
            </a:r>
            <a:br>
              <a:rPr lang="en-US" sz="1800" dirty="0" smtClean="0"/>
            </a:br>
            <a:r>
              <a:rPr lang="en-US" sz="1800" b="1" dirty="0" smtClean="0"/>
              <a:t>Surface</a:t>
            </a:r>
            <a:r>
              <a:rPr lang="en-US" sz="1800" dirty="0" smtClean="0"/>
              <a:t>:</a:t>
            </a:r>
            <a:r>
              <a:rPr lang="en-US" sz="1800" dirty="0"/>
              <a:t> </a:t>
            </a:r>
            <a:r>
              <a:rPr lang="en-US" sz="1800" dirty="0" smtClean="0"/>
              <a:t>54.8 </a:t>
            </a:r>
            <a:r>
              <a:rPr lang="en-US" sz="1800" dirty="0"/>
              <a:t>km²</a:t>
            </a:r>
            <a:br>
              <a:rPr lang="en-US" sz="1800" dirty="0"/>
            </a:br>
            <a:r>
              <a:rPr lang="en-US" sz="1800" b="1" dirty="0" smtClean="0"/>
              <a:t>Population</a:t>
            </a:r>
            <a:r>
              <a:rPr lang="en-US" sz="1800" dirty="0" smtClean="0"/>
              <a:t>: </a:t>
            </a:r>
            <a:r>
              <a:rPr lang="en-US" sz="1800" dirty="0"/>
              <a:t>71.000 people</a:t>
            </a:r>
            <a:br>
              <a:rPr lang="en-US" sz="1800" dirty="0"/>
            </a:br>
            <a:r>
              <a:rPr lang="en-US" sz="1800" dirty="0" err="1" smtClean="0"/>
              <a:t>Focșani</a:t>
            </a:r>
            <a:r>
              <a:rPr lang="en-US" sz="1800" dirty="0"/>
              <a:t>,</a:t>
            </a:r>
            <a:r>
              <a:rPr lang="en-US" sz="1800" dirty="0" smtClean="0"/>
              <a:t> known </a:t>
            </a:r>
            <a:r>
              <a:rPr lang="en-US" sz="1800" dirty="0"/>
              <a:t>in many writings </a:t>
            </a:r>
            <a:r>
              <a:rPr lang="en-US" sz="1800" dirty="0" smtClean="0"/>
              <a:t>as "City </a:t>
            </a:r>
            <a:r>
              <a:rPr lang="en-US" sz="1800" dirty="0"/>
              <a:t>of the </a:t>
            </a:r>
            <a:r>
              <a:rPr lang="en-US" sz="1800" dirty="0" err="1" smtClean="0"/>
              <a:t>Milcov</a:t>
            </a:r>
            <a:r>
              <a:rPr lang="en-US" sz="1800" dirty="0" smtClean="0"/>
              <a:t> river</a:t>
            </a:r>
            <a:r>
              <a:rPr lang="en-US" sz="1800" dirty="0"/>
              <a:t>" </a:t>
            </a:r>
            <a:r>
              <a:rPr lang="en-US" sz="1800" dirty="0" smtClean="0"/>
              <a:t>entered </a:t>
            </a:r>
            <a:r>
              <a:rPr lang="en-US" sz="1800" dirty="0"/>
              <a:t>into people's consciousness as "</a:t>
            </a:r>
            <a:r>
              <a:rPr lang="en-US" sz="1800" b="1" dirty="0">
                <a:solidFill>
                  <a:srgbClr val="008000"/>
                </a:solidFill>
              </a:rPr>
              <a:t>Union </a:t>
            </a:r>
            <a:r>
              <a:rPr lang="en-US" sz="1800" b="1" dirty="0" smtClean="0">
                <a:solidFill>
                  <a:srgbClr val="008000"/>
                </a:solidFill>
              </a:rPr>
              <a:t>City</a:t>
            </a:r>
            <a:r>
              <a:rPr lang="en-US" sz="1800" dirty="0" smtClean="0"/>
              <a:t>“.</a:t>
            </a:r>
            <a:endParaRPr lang="ro-RO" sz="1800" dirty="0" smtClean="0"/>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7010400" y="201597"/>
            <a:ext cx="1901868" cy="3633650"/>
          </a:xfrm>
          <a:prstGeom prst="rect">
            <a:avLst/>
          </a:prstGeom>
          <a:ln>
            <a:noFill/>
          </a:ln>
          <a:effectLst>
            <a:softEdge rad="112500"/>
          </a:effectLst>
        </p:spPr>
      </p:pic>
      <p:pic>
        <p:nvPicPr>
          <p:cNvPr id="5" name="Picture 4"/>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118678" y="3962400"/>
            <a:ext cx="4747088" cy="2667000"/>
          </a:xfrm>
          <a:prstGeom prst="rect">
            <a:avLst/>
          </a:prstGeom>
          <a:ln>
            <a:noFill/>
          </a:ln>
          <a:effectLst>
            <a:softEdge rad="112500"/>
          </a:effectLst>
        </p:spPr>
      </p:pic>
      <p:pic>
        <p:nvPicPr>
          <p:cNvPr id="2" name="Content Placeholder 1"/>
          <p:cNvPicPr>
            <a:picLocks noGrp="1" noChangeAspect="1"/>
          </p:cNvPicPr>
          <p:nvPr>
            <p:ph idx="1"/>
          </p:nvPr>
        </p:nvPicPr>
        <p:blipFill>
          <a:blip r:embed="rId5" cstate="print">
            <a:extLst>
              <a:ext uri="{28A0092B-C50C-407E-A947-70E740481C1C}">
                <a14:useLocalDpi xmlns="" xmlns:a14="http://schemas.microsoft.com/office/drawing/2010/main" val="0"/>
              </a:ext>
            </a:extLst>
          </a:blip>
          <a:stretch>
            <a:fillRect/>
          </a:stretch>
        </p:blipFill>
        <p:spPr>
          <a:xfrm>
            <a:off x="4956132" y="3896735"/>
            <a:ext cx="4187868" cy="282109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10" name="Content Placeholder 9"/>
          <p:cNvPicPr>
            <a:picLocks noGrp="1" noChangeAspect="1"/>
          </p:cNvPicPr>
          <p:nvPr>
            <p:ph idx="1"/>
          </p:nvPr>
        </p:nvPicPr>
        <p:blipFill>
          <a:blip r:embed="rId3">
            <a:extLst>
              <a:ext uri="{28A0092B-C50C-407E-A947-70E740481C1C}">
                <a14:useLocalDpi xmlns="" xmlns:a14="http://schemas.microsoft.com/office/drawing/2010/main" val="0"/>
              </a:ext>
            </a:extLst>
          </a:blip>
          <a:stretch>
            <a:fillRect/>
          </a:stretch>
        </p:blipFill>
        <p:spPr>
          <a:xfrm>
            <a:off x="90161" y="1648673"/>
            <a:ext cx="2971800" cy="2228850"/>
          </a:xfrm>
          <a:prstGeom prst="rect">
            <a:avLst/>
          </a:prstGeom>
          <a:ln>
            <a:noFill/>
          </a:ln>
          <a:effectLst>
            <a:softEdge rad="112500"/>
          </a:effectLst>
        </p:spPr>
      </p:pic>
      <p:pic>
        <p:nvPicPr>
          <p:cNvPr id="11" name="Picture 10"/>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132784" y="1704659"/>
            <a:ext cx="2863849" cy="2147887"/>
          </a:xfrm>
          <a:prstGeom prst="rect">
            <a:avLst/>
          </a:prstGeom>
          <a:ln>
            <a:noFill/>
          </a:ln>
          <a:effectLst>
            <a:softEdge rad="112500"/>
          </a:effectLst>
        </p:spPr>
      </p:pic>
      <p:pic>
        <p:nvPicPr>
          <p:cNvPr id="12" name="Picture 11"/>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179671" y="4273416"/>
            <a:ext cx="2964329" cy="1974984"/>
          </a:xfrm>
          <a:prstGeom prst="rect">
            <a:avLst/>
          </a:prstGeom>
          <a:ln>
            <a:noFill/>
          </a:ln>
          <a:effectLst>
            <a:softEdge rad="112500"/>
          </a:effectLst>
        </p:spPr>
      </p:pic>
      <p:pic>
        <p:nvPicPr>
          <p:cNvPr id="13" name="Picture 12"/>
          <p:cNvPicPr>
            <a:picLocks noChangeAspect="1"/>
          </p:cNvPicPr>
          <p:nvPr/>
        </p:nvPicPr>
        <p:blipFill>
          <a:blip r:embed="rId6">
            <a:extLst>
              <a:ext uri="{28A0092B-C50C-407E-A947-70E740481C1C}">
                <a14:useLocalDpi xmlns="" xmlns:a14="http://schemas.microsoft.com/office/drawing/2010/main" val="0"/>
              </a:ext>
            </a:extLst>
          </a:blip>
          <a:stretch>
            <a:fillRect/>
          </a:stretch>
        </p:blipFill>
        <p:spPr>
          <a:xfrm>
            <a:off x="127635" y="4273416"/>
            <a:ext cx="2863215" cy="2051184"/>
          </a:xfrm>
          <a:prstGeom prst="rect">
            <a:avLst/>
          </a:prstGeom>
          <a:ln>
            <a:noFill/>
          </a:ln>
          <a:effectLst>
            <a:softEdge rad="112500"/>
          </a:effectLst>
        </p:spPr>
      </p:pic>
      <p:pic>
        <p:nvPicPr>
          <p:cNvPr id="14" name="Picture 13"/>
          <p:cNvPicPr>
            <a:picLocks noChangeAspect="1"/>
          </p:cNvPicPr>
          <p:nvPr/>
        </p:nvPicPr>
        <p:blipFill>
          <a:blip r:embed="rId7">
            <a:extLst>
              <a:ext uri="{28A0092B-C50C-407E-A947-70E740481C1C}">
                <a14:useLocalDpi xmlns="" xmlns:a14="http://schemas.microsoft.com/office/drawing/2010/main" val="0"/>
              </a:ext>
            </a:extLst>
          </a:blip>
          <a:stretch>
            <a:fillRect/>
          </a:stretch>
        </p:blipFill>
        <p:spPr>
          <a:xfrm>
            <a:off x="3146729" y="4162425"/>
            <a:ext cx="2994024" cy="2245518"/>
          </a:xfrm>
          <a:prstGeom prst="rect">
            <a:avLst/>
          </a:prstGeom>
          <a:ln>
            <a:noFill/>
          </a:ln>
          <a:effectLst>
            <a:softEdge rad="112500"/>
          </a:effectLst>
        </p:spPr>
      </p:pic>
      <p:pic>
        <p:nvPicPr>
          <p:cNvPr id="16" name="Picture 15"/>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0" y="1"/>
            <a:ext cx="3962400" cy="1704658"/>
          </a:xfrm>
          <a:prstGeom prst="rect">
            <a:avLst/>
          </a:prstGeom>
          <a:ln>
            <a:noFill/>
          </a:ln>
          <a:effectLst>
            <a:softEdge rad="112500"/>
          </a:effectLst>
        </p:spPr>
      </p:pic>
      <p:sp>
        <p:nvSpPr>
          <p:cNvPr id="2" name="Title 1"/>
          <p:cNvSpPr>
            <a:spLocks noGrp="1"/>
          </p:cNvSpPr>
          <p:nvPr>
            <p:ph type="title"/>
          </p:nvPr>
        </p:nvSpPr>
        <p:spPr>
          <a:xfrm>
            <a:off x="3276904" y="274638"/>
            <a:ext cx="5409896" cy="1143000"/>
          </a:xfrm>
        </p:spPr>
        <p:txBody>
          <a:bodyPr/>
          <a:lstStyle/>
          <a:p>
            <a:pPr algn="r"/>
            <a:r>
              <a:rPr lang="en-US" sz="1800" dirty="0" smtClean="0"/>
              <a:t>In terms of spirituality</a:t>
            </a:r>
            <a:r>
              <a:rPr lang="en-US" sz="1800" dirty="0"/>
              <a:t>, the churches and the monasteries are speaking of a civilization with roots anchored in time and faith, unwavering in God. </a:t>
            </a:r>
            <a:r>
              <a:rPr lang="en-US" sz="1800" dirty="0" smtClean="0"/>
              <a:t/>
            </a:r>
            <a:br>
              <a:rPr lang="en-US" sz="1800" dirty="0" smtClean="0"/>
            </a:br>
            <a:r>
              <a:rPr lang="en-US" sz="1800" dirty="0" smtClean="0"/>
              <a:t>The </a:t>
            </a:r>
            <a:r>
              <a:rPr lang="en-US" sz="1800" dirty="0"/>
              <a:t>people from this part preserve even nowadays the traditional crafts, and the traditional outfit illustrate the ethnographic continuity and unity of the Romanians.</a:t>
            </a:r>
          </a:p>
        </p:txBody>
      </p:sp>
      <p:pic>
        <p:nvPicPr>
          <p:cNvPr id="17" name="Picture 16"/>
          <p:cNvPicPr>
            <a:picLocks noChangeAspect="1"/>
          </p:cNvPicPr>
          <p:nvPr/>
        </p:nvPicPr>
        <p:blipFill>
          <a:blip r:embed="rId9">
            <a:extLst>
              <a:ext uri="{28A0092B-C50C-407E-A947-70E740481C1C}">
                <a14:useLocalDpi xmlns="" xmlns:a14="http://schemas.microsoft.com/office/drawing/2010/main" val="0"/>
              </a:ext>
            </a:extLst>
          </a:blip>
          <a:stretch>
            <a:fillRect/>
          </a:stretch>
        </p:blipFill>
        <p:spPr>
          <a:xfrm>
            <a:off x="5996633" y="1752599"/>
            <a:ext cx="3078639" cy="2147887"/>
          </a:xfrm>
          <a:prstGeom prst="rect">
            <a:avLst/>
          </a:prstGeom>
          <a:ln>
            <a:noFill/>
          </a:ln>
          <a:effectLst>
            <a:softEdge rad="112500"/>
          </a:effectLst>
        </p:spPr>
      </p:pic>
    </p:spTree>
    <p:extLst>
      <p:ext uri="{BB962C8B-B14F-4D97-AF65-F5344CB8AC3E}">
        <p14:creationId xmlns="" xmlns:p14="http://schemas.microsoft.com/office/powerpoint/2010/main" val="42010178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 xmlns:a14="http://schemas.microsoft.com/office/drawing/2010/main" val="0"/>
              </a:ext>
            </a:extLst>
          </a:blip>
          <a:stretch>
            <a:fillRect/>
          </a:stretch>
        </p:blipFill>
        <p:spPr>
          <a:xfrm>
            <a:off x="147311" y="2344683"/>
            <a:ext cx="3000375" cy="2250281"/>
          </a:xfrm>
          <a:prstGeom prst="rect">
            <a:avLst/>
          </a:prstGeom>
          <a:ln>
            <a:noFill/>
          </a:ln>
          <a:effectLst>
            <a:softEdge rad="112500"/>
          </a:effectLst>
        </p:spPr>
      </p:pic>
      <p:pic>
        <p:nvPicPr>
          <p:cNvPr id="5" name="Picture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347711" y="2002346"/>
            <a:ext cx="2228850" cy="2971800"/>
          </a:xfrm>
          <a:prstGeom prst="rect">
            <a:avLst/>
          </a:prstGeom>
          <a:ln>
            <a:noFill/>
          </a:ln>
          <a:effectLst>
            <a:softEdge rad="112500"/>
          </a:effectLst>
        </p:spPr>
      </p:pic>
      <p:pic>
        <p:nvPicPr>
          <p:cNvPr id="6" name="Picture 5"/>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5797344" y="5121262"/>
            <a:ext cx="3267076" cy="1633538"/>
          </a:xfrm>
          <a:prstGeom prst="rect">
            <a:avLst/>
          </a:prstGeom>
          <a:ln>
            <a:noFill/>
          </a:ln>
          <a:effectLst>
            <a:softEdge rad="112500"/>
          </a:effectLst>
        </p:spPr>
      </p:pic>
      <p:pic>
        <p:nvPicPr>
          <p:cNvPr id="7" name="Picture 6"/>
          <p:cNvPicPr>
            <a:picLocks noChangeAspect="1"/>
          </p:cNvPicPr>
          <p:nvPr/>
        </p:nvPicPr>
        <p:blipFill>
          <a:blip r:embed="rId6">
            <a:extLst>
              <a:ext uri="{28A0092B-C50C-407E-A947-70E740481C1C}">
                <a14:useLocalDpi xmlns="" xmlns:a14="http://schemas.microsoft.com/office/drawing/2010/main" val="0"/>
              </a:ext>
            </a:extLst>
          </a:blip>
          <a:stretch>
            <a:fillRect/>
          </a:stretch>
        </p:blipFill>
        <p:spPr>
          <a:xfrm>
            <a:off x="5820757" y="2916746"/>
            <a:ext cx="3301139" cy="2057400"/>
          </a:xfrm>
          <a:prstGeom prst="rect">
            <a:avLst/>
          </a:prstGeom>
          <a:ln>
            <a:noFill/>
          </a:ln>
          <a:effectLst>
            <a:softEdge rad="112500"/>
          </a:effectLst>
        </p:spPr>
      </p:pic>
      <p:pic>
        <p:nvPicPr>
          <p:cNvPr id="8" name="Picture 7"/>
          <p:cNvPicPr>
            <a:picLocks noChangeAspect="1"/>
          </p:cNvPicPr>
          <p:nvPr/>
        </p:nvPicPr>
        <p:blipFill>
          <a:blip r:embed="rId7">
            <a:extLst>
              <a:ext uri="{28A0092B-C50C-407E-A947-70E740481C1C}">
                <a14:useLocalDpi xmlns="" xmlns:a14="http://schemas.microsoft.com/office/drawing/2010/main" val="0"/>
              </a:ext>
            </a:extLst>
          </a:blip>
          <a:stretch>
            <a:fillRect/>
          </a:stretch>
        </p:blipFill>
        <p:spPr>
          <a:xfrm>
            <a:off x="3147686" y="5009636"/>
            <a:ext cx="2628900" cy="1743075"/>
          </a:xfrm>
          <a:prstGeom prst="rect">
            <a:avLst/>
          </a:prstGeom>
          <a:ln>
            <a:noFill/>
          </a:ln>
          <a:effectLst>
            <a:softEdge rad="112500"/>
          </a:effectLst>
        </p:spPr>
      </p:pic>
      <p:pic>
        <p:nvPicPr>
          <p:cNvPr id="9" name="Picture 8"/>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114704" y="4800600"/>
            <a:ext cx="2954564" cy="1954200"/>
          </a:xfrm>
          <a:prstGeom prst="rect">
            <a:avLst/>
          </a:prstGeom>
          <a:ln>
            <a:noFill/>
          </a:ln>
          <a:effectLst>
            <a:softEdge rad="112500"/>
          </a:effectLst>
        </p:spPr>
      </p:pic>
      <p:pic>
        <p:nvPicPr>
          <p:cNvPr id="10" name="Picture 9"/>
          <p:cNvPicPr>
            <a:picLocks noChangeAspect="1"/>
          </p:cNvPicPr>
          <p:nvPr/>
        </p:nvPicPr>
        <p:blipFill>
          <a:blip r:embed="rId9" cstate="print">
            <a:extLst>
              <a:ext uri="{28A0092B-C50C-407E-A947-70E740481C1C}">
                <a14:useLocalDpi xmlns="" xmlns:a14="http://schemas.microsoft.com/office/drawing/2010/main" val="0"/>
              </a:ext>
            </a:extLst>
          </a:blip>
          <a:stretch>
            <a:fillRect/>
          </a:stretch>
        </p:blipFill>
        <p:spPr>
          <a:xfrm>
            <a:off x="24547" y="228600"/>
            <a:ext cx="2837989" cy="1905000"/>
          </a:xfrm>
          <a:prstGeom prst="rect">
            <a:avLst/>
          </a:prstGeom>
          <a:ln>
            <a:noFill/>
          </a:ln>
          <a:effectLst>
            <a:softEdge rad="112500"/>
          </a:effectLst>
        </p:spPr>
      </p:pic>
      <p:sp>
        <p:nvSpPr>
          <p:cNvPr id="2" name="Title 1"/>
          <p:cNvSpPr>
            <a:spLocks noGrp="1"/>
          </p:cNvSpPr>
          <p:nvPr>
            <p:ph type="title"/>
          </p:nvPr>
        </p:nvSpPr>
        <p:spPr>
          <a:xfrm>
            <a:off x="2667000" y="228600"/>
            <a:ext cx="6019800" cy="1773746"/>
          </a:xfrm>
        </p:spPr>
        <p:txBody>
          <a:bodyPr/>
          <a:lstStyle/>
          <a:p>
            <a:pPr algn="r"/>
            <a:r>
              <a:rPr lang="en-US" sz="1800" dirty="0"/>
              <a:t>This blessed land is a Romania in miniature. Here we find all the relief forms: wild mountains, rich plains, slow hills that </a:t>
            </a:r>
            <a:r>
              <a:rPr lang="en-US" sz="1800" dirty="0" smtClean="0"/>
              <a:t>are bearing </a:t>
            </a:r>
            <a:r>
              <a:rPr lang="en-US" sz="1800" dirty="0"/>
              <a:t>the vineyards with noble </a:t>
            </a:r>
            <a:r>
              <a:rPr lang="en-US" sz="1800" dirty="0" smtClean="0"/>
              <a:t>grapes. </a:t>
            </a:r>
            <a:br>
              <a:rPr lang="en-US" sz="1800" dirty="0" smtClean="0"/>
            </a:br>
            <a:r>
              <a:rPr lang="en-US" sz="1800" dirty="0" smtClean="0"/>
              <a:t>In </a:t>
            </a:r>
            <a:r>
              <a:rPr lang="en-US" sz="1800" dirty="0"/>
              <a:t>a natural landscape of a special picturesque we find </a:t>
            </a:r>
            <a:r>
              <a:rPr lang="en-US" sz="1800" dirty="0" err="1" smtClean="0"/>
              <a:t>Putna</a:t>
            </a:r>
            <a:r>
              <a:rPr lang="en-US" sz="1800" dirty="0" smtClean="0"/>
              <a:t> </a:t>
            </a:r>
            <a:r>
              <a:rPr lang="en-US" sz="1800" dirty="0"/>
              <a:t>Waterfalls, </a:t>
            </a:r>
            <a:r>
              <a:rPr lang="en-US" sz="1800" dirty="0" err="1"/>
              <a:t>Tisita</a:t>
            </a:r>
            <a:r>
              <a:rPr lang="en-US" sz="1800" dirty="0"/>
              <a:t> Gorges, </a:t>
            </a:r>
            <a:r>
              <a:rPr lang="en-US" sz="1800" dirty="0" smtClean="0"/>
              <a:t>The Black Lake of </a:t>
            </a:r>
            <a:r>
              <a:rPr lang="en-US" sz="1800" dirty="0" err="1" smtClean="0"/>
              <a:t>Năruja</a:t>
            </a:r>
            <a:r>
              <a:rPr lang="en-US" sz="1800" dirty="0" smtClean="0"/>
              <a:t> Natural Reservation, </a:t>
            </a:r>
            <a:r>
              <a:rPr lang="en-US" sz="1800" dirty="0" err="1" smtClean="0"/>
              <a:t>Râpa</a:t>
            </a:r>
            <a:r>
              <a:rPr lang="en-US" sz="1800" dirty="0" smtClean="0"/>
              <a:t> </a:t>
            </a:r>
            <a:r>
              <a:rPr lang="en-US" sz="1800" dirty="0" err="1" smtClean="0"/>
              <a:t>Roșie</a:t>
            </a:r>
            <a:r>
              <a:rPr lang="en-US" sz="1800" dirty="0" smtClean="0"/>
              <a:t> </a:t>
            </a:r>
            <a:r>
              <a:rPr lang="en-US" sz="1800" dirty="0"/>
              <a:t>Trout farm, </a:t>
            </a:r>
            <a:r>
              <a:rPr lang="en-US" sz="1800" dirty="0" smtClean="0"/>
              <a:t>Meadow </a:t>
            </a:r>
            <a:r>
              <a:rPr lang="en-US" sz="1800" dirty="0" err="1" smtClean="0"/>
              <a:t>Siret</a:t>
            </a:r>
            <a:r>
              <a:rPr lang="en-US" sz="1800" dirty="0" smtClean="0"/>
              <a:t>, the </a:t>
            </a:r>
            <a:r>
              <a:rPr lang="en-US" sz="1800" dirty="0"/>
              <a:t>Alive Fire from </a:t>
            </a:r>
            <a:r>
              <a:rPr lang="en-US" sz="1800" dirty="0" err="1" smtClean="0"/>
              <a:t>Andreiașu</a:t>
            </a:r>
            <a:r>
              <a:rPr lang="en-US" sz="1800" dirty="0"/>
              <a:t>, </a:t>
            </a:r>
            <a:r>
              <a:rPr lang="en-US" sz="1800" dirty="0" smtClean="0"/>
              <a:t>unique </a:t>
            </a:r>
            <a:r>
              <a:rPr lang="en-US" sz="1800" dirty="0"/>
              <a:t>in the country.</a:t>
            </a:r>
          </a:p>
        </p:txBody>
      </p:sp>
    </p:spTree>
    <p:extLst>
      <p:ext uri="{BB962C8B-B14F-4D97-AF65-F5344CB8AC3E}">
        <p14:creationId xmlns="" xmlns:p14="http://schemas.microsoft.com/office/powerpoint/2010/main" val="26599313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
          </p:nvPr>
        </p:nvSpPr>
        <p:spPr>
          <a:xfrm>
            <a:off x="0" y="0"/>
            <a:ext cx="9144000" cy="6858000"/>
          </a:xfrm>
          <a:solidFill>
            <a:schemeClr val="accent5">
              <a:lumMod val="20000"/>
              <a:lumOff val="80000"/>
            </a:schemeClr>
          </a:solidFill>
          <a:ln>
            <a:solidFill>
              <a:srgbClr val="7030A0"/>
            </a:solidFill>
          </a:ln>
        </p:spPr>
        <p:txBody>
          <a:bodyPr/>
          <a:lstStyle/>
          <a:p>
            <a:pPr>
              <a:buFont typeface="Arial" charset="0"/>
              <a:buNone/>
              <a:defRPr/>
            </a:pPr>
            <a:endParaRPr lang="en-US" sz="1800" dirty="0" smtClean="0"/>
          </a:p>
          <a:p>
            <a:pPr algn="ctr">
              <a:buFont typeface="Arial" charset="0"/>
              <a:buNone/>
              <a:defRPr/>
            </a:pPr>
            <a:r>
              <a:rPr lang="en-US" sz="1800" dirty="0" smtClean="0"/>
              <a:t>	</a:t>
            </a:r>
            <a:r>
              <a:rPr lang="en-US" sz="1800" b="1" dirty="0" smtClean="0">
                <a:solidFill>
                  <a:srgbClr val="7030A0"/>
                </a:solidFill>
              </a:rPr>
              <a:t> ABOUT US  </a:t>
            </a:r>
          </a:p>
          <a:p>
            <a:pPr>
              <a:buFont typeface="Arial" charset="0"/>
              <a:buNone/>
              <a:defRPr/>
            </a:pPr>
            <a:endParaRPr lang="en-US" sz="1800" dirty="0" smtClean="0">
              <a:solidFill>
                <a:srgbClr val="002060"/>
              </a:solidFill>
            </a:endParaRPr>
          </a:p>
          <a:p>
            <a:pPr>
              <a:buFont typeface="Arial" charset="0"/>
              <a:buNone/>
              <a:defRPr/>
            </a:pPr>
            <a:r>
              <a:rPr lang="en-US" sz="1800" dirty="0" smtClean="0">
                <a:solidFill>
                  <a:srgbClr val="002060"/>
                </a:solidFill>
              </a:rPr>
              <a:t>	</a:t>
            </a:r>
            <a:r>
              <a:rPr lang="en-US" sz="1800" dirty="0" smtClean="0">
                <a:solidFill>
                  <a:srgbClr val="002060"/>
                </a:solidFill>
                <a:ea typeface="Cambria" pitchFamily="18" charset="0"/>
              </a:rPr>
              <a:t>- 46 teaching staff, 36 auxiliary staff and 560 students.</a:t>
            </a:r>
          </a:p>
          <a:p>
            <a:pPr>
              <a:buFont typeface="Arial" charset="0"/>
              <a:buNone/>
              <a:defRPr/>
            </a:pPr>
            <a:r>
              <a:rPr lang="en-US" sz="1800" dirty="0" smtClean="0">
                <a:solidFill>
                  <a:srgbClr val="002060"/>
                </a:solidFill>
                <a:ea typeface="Cambria" pitchFamily="18" charset="0"/>
              </a:rPr>
              <a:t>	- Since 2007, our school offers three qualifications in hospitalities: Banqueting </a:t>
            </a:r>
            <a:r>
              <a:rPr lang="en-US" sz="1800" dirty="0" err="1" smtClean="0">
                <a:solidFill>
                  <a:srgbClr val="002060"/>
                </a:solidFill>
                <a:ea typeface="Cambria" pitchFamily="18" charset="0"/>
              </a:rPr>
              <a:t>Organiser</a:t>
            </a:r>
            <a:r>
              <a:rPr lang="en-US" sz="1800" dirty="0" smtClean="0">
                <a:solidFill>
                  <a:srgbClr val="002060"/>
                </a:solidFill>
                <a:ea typeface="Cambria" pitchFamily="18" charset="0"/>
              </a:rPr>
              <a:t>, Gastronomy Technician  and Tourism Agent.</a:t>
            </a:r>
            <a:endParaRPr lang="ro-RO" sz="1800" dirty="0" smtClean="0">
              <a:solidFill>
                <a:srgbClr val="002060"/>
              </a:solidFill>
              <a:ea typeface="Cambria" pitchFamily="18" charset="0"/>
            </a:endParaRPr>
          </a:p>
          <a:p>
            <a:pPr>
              <a:buFont typeface="Arial" charset="0"/>
              <a:buNone/>
              <a:defRPr/>
            </a:pPr>
            <a:r>
              <a:rPr lang="en-US" sz="1800" dirty="0" smtClean="0">
                <a:solidFill>
                  <a:srgbClr val="002060"/>
                </a:solidFill>
                <a:ea typeface="Cambria" pitchFamily="18" charset="0"/>
              </a:rPr>
              <a:t>	- We offer our students (aged 14-19) theoretical and practical training in Tourism and Hospitality through 4-year </a:t>
            </a:r>
            <a:r>
              <a:rPr lang="en-US" sz="1800" dirty="0" err="1" smtClean="0">
                <a:solidFill>
                  <a:srgbClr val="002060"/>
                </a:solidFill>
                <a:ea typeface="Cambria" pitchFamily="18" charset="0"/>
              </a:rPr>
              <a:t>highschool</a:t>
            </a:r>
            <a:r>
              <a:rPr lang="en-US" sz="1800" dirty="0" smtClean="0">
                <a:solidFill>
                  <a:srgbClr val="002060"/>
                </a:solidFill>
                <a:ea typeface="Cambria" pitchFamily="18" charset="0"/>
              </a:rPr>
              <a:t> studies and 3-year professional school studies.</a:t>
            </a:r>
            <a:endParaRPr lang="ro-RO" sz="2000" dirty="0" smtClean="0">
              <a:solidFill>
                <a:srgbClr val="002060"/>
              </a:solidFill>
              <a:ea typeface="Cambria" pitchFamily="18" charset="0"/>
            </a:endParaRPr>
          </a:p>
          <a:p>
            <a:pPr>
              <a:buFont typeface="Arial" charset="0"/>
              <a:buNone/>
              <a:defRPr/>
            </a:pPr>
            <a:r>
              <a:rPr lang="en-US" sz="1800" dirty="0" smtClean="0">
                <a:ea typeface="Cambria" pitchFamily="18" charset="0"/>
              </a:rPr>
              <a:t>	- </a:t>
            </a:r>
            <a:r>
              <a:rPr lang="en-US" sz="1800" dirty="0" smtClean="0">
                <a:solidFill>
                  <a:srgbClr val="002060"/>
                </a:solidFill>
                <a:ea typeface="Cambria" pitchFamily="18" charset="0"/>
              </a:rPr>
              <a:t>We also provide </a:t>
            </a:r>
            <a:r>
              <a:rPr lang="en-US" sz="1800" dirty="0" err="1" smtClean="0">
                <a:solidFill>
                  <a:srgbClr val="002060"/>
                </a:solidFill>
                <a:ea typeface="Cambria" pitchFamily="18" charset="0"/>
              </a:rPr>
              <a:t>highschool</a:t>
            </a:r>
            <a:r>
              <a:rPr lang="en-US" sz="1800" dirty="0" smtClean="0">
                <a:solidFill>
                  <a:srgbClr val="002060"/>
                </a:solidFill>
                <a:ea typeface="Cambria" pitchFamily="18" charset="0"/>
              </a:rPr>
              <a:t> evening classes for adult students who want to complete their education in the field of Textile Industry and Hospitality. </a:t>
            </a:r>
            <a:endParaRPr lang="ro-RO" sz="1800" dirty="0" smtClean="0">
              <a:solidFill>
                <a:srgbClr val="002060"/>
              </a:solidFill>
              <a:ea typeface="Cambria" pitchFamily="18" charset="0"/>
            </a:endParaRPr>
          </a:p>
          <a:p>
            <a:pPr>
              <a:buFont typeface="Arial" charset="0"/>
              <a:buNone/>
              <a:defRPr/>
            </a:pPr>
            <a:r>
              <a:rPr lang="en-US" sz="1800" dirty="0" smtClean="0">
                <a:solidFill>
                  <a:srgbClr val="002060"/>
                </a:solidFill>
                <a:ea typeface="Cambria" pitchFamily="18" charset="0"/>
              </a:rPr>
              <a:t>	- For those interested in continuing education, we offer 2 year-post-</a:t>
            </a:r>
            <a:r>
              <a:rPr lang="en-US" sz="1800" dirty="0" err="1" smtClean="0">
                <a:solidFill>
                  <a:srgbClr val="002060"/>
                </a:solidFill>
                <a:ea typeface="Cambria" pitchFamily="18" charset="0"/>
              </a:rPr>
              <a:t>highschool</a:t>
            </a:r>
            <a:r>
              <a:rPr lang="en-US" sz="1800" dirty="0" smtClean="0">
                <a:solidFill>
                  <a:srgbClr val="002060"/>
                </a:solidFill>
                <a:ea typeface="Cambria" pitchFamily="18" charset="0"/>
              </a:rPr>
              <a:t> studies in the field of Textile Industry and Hospitality.</a:t>
            </a:r>
            <a:endParaRPr lang="ro-RO" sz="1800" dirty="0" smtClean="0">
              <a:solidFill>
                <a:srgbClr val="002060"/>
              </a:solidFill>
              <a:ea typeface="Cambria" pitchFamily="18" charset="0"/>
            </a:endParaRPr>
          </a:p>
          <a:p>
            <a:pPr>
              <a:buFont typeface="Arial" charset="0"/>
              <a:buNone/>
              <a:defRPr/>
            </a:pPr>
            <a:endParaRPr lang="ro-RO" sz="1800" dirty="0" smtClean="0">
              <a:solidFill>
                <a:srgbClr val="7030A0"/>
              </a:solidFill>
              <a:ea typeface="Cambria" pitchFamily="18" charset="0"/>
            </a:endParaRPr>
          </a:p>
        </p:txBody>
      </p:sp>
      <p:pic>
        <p:nvPicPr>
          <p:cNvPr id="3" name="Picture 2" descr="11. max poza originala .JPG"/>
          <p:cNvPicPr>
            <a:picLocks noChangeAspect="1"/>
          </p:cNvPicPr>
          <p:nvPr/>
        </p:nvPicPr>
        <p:blipFill>
          <a:blip r:embed="rId2" cstate="print"/>
          <a:stretch>
            <a:fillRect/>
          </a:stretch>
        </p:blipFill>
        <p:spPr>
          <a:xfrm>
            <a:off x="609600" y="4114800"/>
            <a:ext cx="3709827" cy="2463990"/>
          </a:xfrm>
          <a:prstGeom prst="rect">
            <a:avLst/>
          </a:prstGeom>
          <a:ln>
            <a:noFill/>
          </a:ln>
          <a:effectLst>
            <a:softEdge rad="112500"/>
          </a:effectLst>
        </p:spPr>
      </p:pic>
      <p:pic>
        <p:nvPicPr>
          <p:cNvPr id="4" name="Picture 3" descr="4. firma fara mihaela.jpg"/>
          <p:cNvPicPr>
            <a:picLocks noChangeAspect="1"/>
          </p:cNvPicPr>
          <p:nvPr/>
        </p:nvPicPr>
        <p:blipFill>
          <a:blip r:embed="rId3"/>
          <a:srcRect l="3724"/>
          <a:stretch>
            <a:fillRect/>
          </a:stretch>
        </p:blipFill>
        <p:spPr>
          <a:xfrm>
            <a:off x="4724399" y="4114800"/>
            <a:ext cx="4057533" cy="25146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pic>
        <p:nvPicPr>
          <p:cNvPr id="4" name="Content Placeholder 3" descr="2. sezatoare magica .jpg"/>
          <p:cNvPicPr>
            <a:picLocks noGrp="1" noChangeAspect="1"/>
          </p:cNvPicPr>
          <p:nvPr>
            <p:ph idx="1"/>
          </p:nvPr>
        </p:nvPicPr>
        <p:blipFill>
          <a:blip r:embed="rId2"/>
          <a:stretch>
            <a:fillRect/>
          </a:stretch>
        </p:blipFill>
        <p:spPr>
          <a:xfrm>
            <a:off x="0" y="0"/>
            <a:ext cx="9220200" cy="6961225"/>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endParaRPr lang="ro-RO" smtClean="0"/>
          </a:p>
        </p:txBody>
      </p:sp>
      <p:pic>
        <p:nvPicPr>
          <p:cNvPr id="6147" name="Content Placeholder 3" descr="copiii mei.jpg"/>
          <p:cNvPicPr>
            <a:picLocks noGrp="1" noChangeAspect="1"/>
          </p:cNvPicPr>
          <p:nvPr>
            <p:ph idx="1"/>
          </p:nvPr>
        </p:nvPicPr>
        <p:blipFill>
          <a:blip r:embed="rId2"/>
          <a:srcRec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9144000" cy="6858000"/>
          </a:xfrm>
          <a:solidFill>
            <a:schemeClr val="accent6">
              <a:lumMod val="20000"/>
              <a:lumOff val="80000"/>
            </a:schemeClr>
          </a:solidFill>
        </p:spPr>
        <p:txBody>
          <a:bodyPr/>
          <a:lstStyle/>
          <a:p>
            <a:r>
              <a:rPr lang="en-US" sz="2800" b="1" dirty="0" err="1" smtClean="0">
                <a:solidFill>
                  <a:srgbClr val="7030A0"/>
                </a:solidFill>
              </a:rPr>
              <a:t>Asachi</a:t>
            </a:r>
            <a:r>
              <a:rPr lang="en-US" sz="2800" b="1" dirty="0" smtClean="0">
                <a:solidFill>
                  <a:srgbClr val="7030A0"/>
                </a:solidFill>
              </a:rPr>
              <a:t> Graduation  Day 2021 </a:t>
            </a:r>
            <a:endParaRPr lang="ro-RO" sz="1600" b="1" dirty="0">
              <a:solidFill>
                <a:srgbClr val="7030A0"/>
              </a:solidFill>
            </a:endParaRPr>
          </a:p>
        </p:txBody>
      </p:sp>
      <p:pic>
        <p:nvPicPr>
          <p:cNvPr id="8" name="Content Placeholder 7" descr="foto-192.jpg"/>
          <p:cNvPicPr>
            <a:picLocks noGrp="1" noChangeAspect="1"/>
          </p:cNvPicPr>
          <p:nvPr>
            <p:ph sz="quarter" idx="4"/>
          </p:nvPr>
        </p:nvPicPr>
        <p:blipFill>
          <a:blip r:embed="rId2" cstate="print"/>
          <a:srcRect l="5656" t="2611" r="3849" b="17969"/>
          <a:stretch>
            <a:fillRect/>
          </a:stretch>
        </p:blipFill>
        <p:spPr>
          <a:xfrm>
            <a:off x="381000" y="609600"/>
            <a:ext cx="3962400" cy="2317750"/>
          </a:xfrm>
          <a:prstGeom prst="rect">
            <a:avLst/>
          </a:prstGeom>
          <a:ln>
            <a:noFill/>
          </a:ln>
          <a:effectLst>
            <a:softEdge rad="112500"/>
          </a:effectLst>
        </p:spPr>
      </p:pic>
      <p:pic>
        <p:nvPicPr>
          <p:cNvPr id="9" name="Picture 8" descr="foto-21.jpg"/>
          <p:cNvPicPr>
            <a:picLocks noChangeAspect="1"/>
          </p:cNvPicPr>
          <p:nvPr/>
        </p:nvPicPr>
        <p:blipFill>
          <a:blip r:embed="rId3" cstate="print"/>
          <a:srcRect l="9074" b="18182"/>
          <a:stretch>
            <a:fillRect/>
          </a:stretch>
        </p:blipFill>
        <p:spPr>
          <a:xfrm>
            <a:off x="457200" y="3810000"/>
            <a:ext cx="3938705" cy="2438400"/>
          </a:xfrm>
          <a:prstGeom prst="rect">
            <a:avLst/>
          </a:prstGeom>
          <a:ln>
            <a:noFill/>
          </a:ln>
          <a:effectLst>
            <a:softEdge rad="112500"/>
          </a:effectLst>
        </p:spPr>
      </p:pic>
      <p:pic>
        <p:nvPicPr>
          <p:cNvPr id="11" name="Content Placeholder 10" descr="foto-208.JPG"/>
          <p:cNvPicPr>
            <a:picLocks noGrp="1" noChangeAspect="1"/>
          </p:cNvPicPr>
          <p:nvPr>
            <p:ph sz="half" idx="2"/>
          </p:nvPr>
        </p:nvPicPr>
        <p:blipFill>
          <a:blip r:embed="rId4" cstate="print"/>
          <a:srcRect r="5697" b="12299"/>
          <a:stretch>
            <a:fillRect/>
          </a:stretch>
        </p:blipFill>
        <p:spPr>
          <a:xfrm>
            <a:off x="4724400" y="3810000"/>
            <a:ext cx="3886200" cy="2438400"/>
          </a:xfrm>
          <a:prstGeom prst="rect">
            <a:avLst/>
          </a:prstGeom>
          <a:ln>
            <a:noFill/>
          </a:ln>
          <a:effectLst>
            <a:softEdge rad="112500"/>
          </a:effectLst>
        </p:spPr>
      </p:pic>
      <p:pic>
        <p:nvPicPr>
          <p:cNvPr id="12" name="Picture 11" descr="foto-206.jpg"/>
          <p:cNvPicPr>
            <a:picLocks noChangeAspect="1"/>
          </p:cNvPicPr>
          <p:nvPr/>
        </p:nvPicPr>
        <p:blipFill>
          <a:blip r:embed="rId5" cstate="print"/>
          <a:srcRect b="8729"/>
          <a:stretch>
            <a:fillRect/>
          </a:stretch>
        </p:blipFill>
        <p:spPr>
          <a:xfrm>
            <a:off x="4724400" y="609600"/>
            <a:ext cx="3883152" cy="23622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09800"/>
            <a:ext cx="8382000" cy="4114800"/>
          </a:xfrm>
          <a:solidFill>
            <a:schemeClr val="accent5">
              <a:lumMod val="20000"/>
              <a:lumOff val="80000"/>
            </a:schemeClr>
          </a:solidFill>
          <a:ln>
            <a:solidFill>
              <a:srgbClr val="7030A0"/>
            </a:solidFill>
          </a:ln>
        </p:spPr>
        <p:txBody>
          <a:bodyPr/>
          <a:lstStyle/>
          <a:p>
            <a:pPr>
              <a:defRPr/>
            </a:pPr>
            <a:endParaRPr lang="en-US" sz="2000" dirty="0" smtClean="0">
              <a:solidFill>
                <a:srgbClr val="002060"/>
              </a:solidFill>
              <a:latin typeface="+mj-lt"/>
              <a:ea typeface="Cambria" pitchFamily="18" charset="0"/>
              <a:cs typeface="Calibri" pitchFamily="34" charset="0"/>
            </a:endParaRPr>
          </a:p>
          <a:p>
            <a:pPr>
              <a:defRPr/>
            </a:pPr>
            <a:r>
              <a:rPr lang="en-US" sz="2000" dirty="0" smtClean="0">
                <a:solidFill>
                  <a:srgbClr val="002060"/>
                </a:solidFill>
                <a:latin typeface="+mj-lt"/>
                <a:ea typeface="Cambria" pitchFamily="18" charset="0"/>
                <a:cs typeface="Calibri" pitchFamily="34" charset="0"/>
              </a:rPr>
              <a:t>To meet the needs of internationalization in CTGA we implement the Erasmus+ KA1 project “</a:t>
            </a:r>
            <a:r>
              <a:rPr lang="en-GB" sz="2000" dirty="0" smtClean="0">
                <a:solidFill>
                  <a:srgbClr val="002060"/>
                </a:solidFill>
                <a:latin typeface="+mj-lt"/>
                <a:ea typeface="Cambria" pitchFamily="18" charset="0"/>
                <a:cs typeface="Calibri" pitchFamily="34" charset="0"/>
              </a:rPr>
              <a:t>ACCORD WE GROW TOGETHER”</a:t>
            </a:r>
            <a:r>
              <a:rPr lang="en-GB" sz="2000" b="1" dirty="0" smtClean="0">
                <a:solidFill>
                  <a:srgbClr val="002060"/>
                </a:solidFill>
                <a:latin typeface="+mj-lt"/>
                <a:ea typeface="Cambria" pitchFamily="18" charset="0"/>
                <a:cs typeface="Calibri" pitchFamily="34" charset="0"/>
              </a:rPr>
              <a:t> </a:t>
            </a:r>
            <a:r>
              <a:rPr lang="en-US" sz="2000" dirty="0" smtClean="0">
                <a:solidFill>
                  <a:srgbClr val="002060"/>
                </a:solidFill>
                <a:latin typeface="+mj-lt"/>
                <a:ea typeface="Cambria" pitchFamily="18" charset="0"/>
                <a:cs typeface="Calibri" pitchFamily="34" charset="0"/>
              </a:rPr>
              <a:t>2020-1-RO01-KA101-078593, 02.11.2020 - 30.04.2022</a:t>
            </a:r>
          </a:p>
          <a:p>
            <a:pPr>
              <a:buNone/>
              <a:defRPr/>
            </a:pPr>
            <a:endParaRPr lang="ro-RO" sz="2000" dirty="0" smtClean="0">
              <a:solidFill>
                <a:srgbClr val="002060"/>
              </a:solidFill>
              <a:latin typeface="+mj-lt"/>
              <a:ea typeface="Cambria" pitchFamily="18" charset="0"/>
              <a:cs typeface="Calibri" pitchFamily="34" charset="0"/>
            </a:endParaRPr>
          </a:p>
          <a:p>
            <a:pPr>
              <a:buFont typeface="Arial" charset="0"/>
              <a:buNone/>
              <a:defRPr/>
            </a:pPr>
            <a:endParaRPr lang="ro-RO" sz="2000" dirty="0" smtClean="0">
              <a:solidFill>
                <a:srgbClr val="002060"/>
              </a:solidFill>
              <a:latin typeface="+mj-lt"/>
              <a:ea typeface="Cambria" pitchFamily="18" charset="0"/>
              <a:cs typeface="Calibri" pitchFamily="34" charset="0"/>
            </a:endParaRPr>
          </a:p>
          <a:p>
            <a:pPr>
              <a:defRPr/>
            </a:pPr>
            <a:r>
              <a:rPr lang="ro-RO" sz="2000" dirty="0" smtClean="0">
                <a:solidFill>
                  <a:srgbClr val="002060"/>
                </a:solidFill>
                <a:latin typeface="+mj-lt"/>
                <a:ea typeface="Cambria" pitchFamily="18" charset="0"/>
                <a:cs typeface="Calibri" pitchFamily="34" charset="0"/>
              </a:rPr>
              <a:t>TOPICS OF THE PROJECT: competences in the field of </a:t>
            </a:r>
            <a:r>
              <a:rPr lang="en-US" sz="2000" dirty="0" smtClean="0">
                <a:solidFill>
                  <a:srgbClr val="002060"/>
                </a:solidFill>
                <a:latin typeface="+mj-lt"/>
                <a:ea typeface="Cambria" pitchFamily="18" charset="0"/>
                <a:cs typeface="Calibri" pitchFamily="34" charset="0"/>
              </a:rPr>
              <a:t>C</a:t>
            </a:r>
            <a:r>
              <a:rPr lang="ro-RO" sz="2000" dirty="0" smtClean="0">
                <a:solidFill>
                  <a:srgbClr val="002060"/>
                </a:solidFill>
                <a:latin typeface="+mj-lt"/>
                <a:ea typeface="Cambria" pitchFamily="18" charset="0"/>
                <a:cs typeface="Calibri" pitchFamily="34" charset="0"/>
              </a:rPr>
              <a:t>oaching, </a:t>
            </a:r>
            <a:r>
              <a:rPr lang="en-US" sz="2000" dirty="0" smtClean="0">
                <a:solidFill>
                  <a:srgbClr val="002060"/>
                </a:solidFill>
                <a:latin typeface="+mj-lt"/>
                <a:ea typeface="Cambria" pitchFamily="18" charset="0"/>
                <a:cs typeface="Calibri" pitchFamily="34" charset="0"/>
              </a:rPr>
              <a:t>S</a:t>
            </a:r>
            <a:r>
              <a:rPr lang="ro-RO" sz="2000" dirty="0" smtClean="0">
                <a:solidFill>
                  <a:srgbClr val="002060"/>
                </a:solidFill>
                <a:latin typeface="+mj-lt"/>
                <a:ea typeface="Cambria" pitchFamily="18" charset="0"/>
                <a:cs typeface="Calibri" pitchFamily="34" charset="0"/>
              </a:rPr>
              <a:t>tress / </a:t>
            </a:r>
            <a:r>
              <a:rPr lang="en-US" sz="2000" dirty="0" smtClean="0">
                <a:solidFill>
                  <a:srgbClr val="002060"/>
                </a:solidFill>
                <a:latin typeface="+mj-lt"/>
                <a:ea typeface="Cambria" pitchFamily="18" charset="0"/>
                <a:cs typeface="Calibri" pitchFamily="34" charset="0"/>
              </a:rPr>
              <a:t>C</a:t>
            </a:r>
            <a:r>
              <a:rPr lang="ro-RO" sz="2000" dirty="0" smtClean="0">
                <a:solidFill>
                  <a:srgbClr val="002060"/>
                </a:solidFill>
                <a:latin typeface="+mj-lt"/>
                <a:ea typeface="Cambria" pitchFamily="18" charset="0"/>
                <a:cs typeface="Calibri" pitchFamily="34" charset="0"/>
              </a:rPr>
              <a:t>onflict / </a:t>
            </a:r>
            <a:r>
              <a:rPr lang="en-US" sz="2000" dirty="0" smtClean="0">
                <a:solidFill>
                  <a:srgbClr val="002060"/>
                </a:solidFill>
                <a:latin typeface="+mj-lt"/>
                <a:ea typeface="Cambria" pitchFamily="18" charset="0"/>
                <a:cs typeface="Calibri" pitchFamily="34" charset="0"/>
              </a:rPr>
              <a:t>B</a:t>
            </a:r>
            <a:r>
              <a:rPr lang="ro-RO" sz="2000" dirty="0" smtClean="0">
                <a:solidFill>
                  <a:srgbClr val="002060"/>
                </a:solidFill>
                <a:latin typeface="+mj-lt"/>
                <a:ea typeface="Cambria" pitchFamily="18" charset="0"/>
                <a:cs typeface="Calibri" pitchFamily="34" charset="0"/>
              </a:rPr>
              <a:t>ullying </a:t>
            </a:r>
            <a:r>
              <a:rPr lang="en-US" sz="2000" dirty="0" smtClean="0">
                <a:solidFill>
                  <a:srgbClr val="002060"/>
                </a:solidFill>
                <a:latin typeface="+mj-lt"/>
                <a:ea typeface="Cambria" pitchFamily="18" charset="0"/>
                <a:cs typeface="Calibri" pitchFamily="34" charset="0"/>
              </a:rPr>
              <a:t>M</a:t>
            </a:r>
            <a:r>
              <a:rPr lang="ro-RO" sz="2000" dirty="0" smtClean="0">
                <a:solidFill>
                  <a:srgbClr val="002060"/>
                </a:solidFill>
                <a:latin typeface="+mj-lt"/>
                <a:ea typeface="Cambria" pitchFamily="18" charset="0"/>
                <a:cs typeface="Calibri" pitchFamily="34" charset="0"/>
              </a:rPr>
              <a:t>anagement</a:t>
            </a:r>
            <a:r>
              <a:rPr lang="en-US" sz="2000" dirty="0" smtClean="0">
                <a:solidFill>
                  <a:srgbClr val="002060"/>
                </a:solidFill>
                <a:latin typeface="+mj-lt"/>
                <a:ea typeface="Cambria" pitchFamily="18" charset="0"/>
                <a:cs typeface="Calibri" pitchFamily="34" charset="0"/>
              </a:rPr>
              <a:t>, I</a:t>
            </a:r>
            <a:r>
              <a:rPr lang="ro-RO" sz="2000" dirty="0" smtClean="0">
                <a:solidFill>
                  <a:srgbClr val="002060"/>
                </a:solidFill>
                <a:latin typeface="+mj-lt"/>
                <a:ea typeface="Cambria" pitchFamily="18" charset="0"/>
                <a:cs typeface="Calibri" pitchFamily="34" charset="0"/>
              </a:rPr>
              <a:t>nclusion </a:t>
            </a:r>
            <a:r>
              <a:rPr lang="en-US" sz="2000" dirty="0" smtClean="0">
                <a:solidFill>
                  <a:srgbClr val="002060"/>
                </a:solidFill>
                <a:latin typeface="+mj-lt"/>
                <a:ea typeface="Cambria" pitchFamily="18" charset="0"/>
                <a:cs typeface="Calibri" pitchFamily="34" charset="0"/>
              </a:rPr>
              <a:t>S</a:t>
            </a:r>
            <a:r>
              <a:rPr lang="ro-RO" sz="2000" dirty="0" smtClean="0">
                <a:solidFill>
                  <a:srgbClr val="002060"/>
                </a:solidFill>
                <a:latin typeface="+mj-lt"/>
                <a:ea typeface="Cambria" pitchFamily="18" charset="0"/>
                <a:cs typeface="Calibri" pitchFamily="34" charset="0"/>
              </a:rPr>
              <a:t>trategies, through </a:t>
            </a:r>
            <a:r>
              <a:rPr lang="en-US" sz="2000" dirty="0" smtClean="0">
                <a:solidFill>
                  <a:srgbClr val="002060"/>
                </a:solidFill>
                <a:latin typeface="+mj-lt"/>
                <a:ea typeface="Cambria" pitchFamily="18" charset="0"/>
                <a:cs typeface="Calibri" pitchFamily="34" charset="0"/>
              </a:rPr>
              <a:t>P</a:t>
            </a:r>
            <a:r>
              <a:rPr lang="ro-RO" sz="2000" dirty="0" smtClean="0">
                <a:solidFill>
                  <a:srgbClr val="002060"/>
                </a:solidFill>
                <a:latin typeface="+mj-lt"/>
                <a:ea typeface="Cambria" pitchFamily="18" charset="0"/>
                <a:cs typeface="Calibri" pitchFamily="34" charset="0"/>
              </a:rPr>
              <a:t>ositive </a:t>
            </a:r>
            <a:r>
              <a:rPr lang="en-US" sz="2000" dirty="0" smtClean="0">
                <a:solidFill>
                  <a:srgbClr val="002060"/>
                </a:solidFill>
                <a:latin typeface="+mj-lt"/>
                <a:ea typeface="Cambria" pitchFamily="18" charset="0"/>
                <a:cs typeface="Calibri" pitchFamily="34" charset="0"/>
              </a:rPr>
              <a:t>E</a:t>
            </a:r>
            <a:r>
              <a:rPr lang="ro-RO" sz="2000" dirty="0" smtClean="0">
                <a:solidFill>
                  <a:srgbClr val="002060"/>
                </a:solidFill>
                <a:latin typeface="+mj-lt"/>
                <a:ea typeface="Cambria" pitchFamily="18" charset="0"/>
                <a:cs typeface="Calibri" pitchFamily="34" charset="0"/>
              </a:rPr>
              <a:t>ducation t</a:t>
            </a:r>
            <a:r>
              <a:rPr lang="en-US" sz="2000" dirty="0" smtClean="0">
                <a:solidFill>
                  <a:srgbClr val="002060"/>
                </a:solidFill>
                <a:latin typeface="+mj-lt"/>
                <a:ea typeface="Cambria" pitchFamily="18" charset="0"/>
                <a:cs typeface="Calibri" pitchFamily="34" charset="0"/>
              </a:rPr>
              <a:t>o </a:t>
            </a:r>
            <a:r>
              <a:rPr lang="ro-RO" sz="2000" dirty="0" smtClean="0">
                <a:solidFill>
                  <a:srgbClr val="002060"/>
                </a:solidFill>
                <a:latin typeface="+mj-lt"/>
                <a:ea typeface="Cambria" pitchFamily="18" charset="0"/>
                <a:cs typeface="Calibri" pitchFamily="34" charset="0"/>
              </a:rPr>
              <a:t>combat absenteeism and school dropout.</a:t>
            </a:r>
          </a:p>
          <a:p>
            <a:pPr>
              <a:defRPr/>
            </a:pPr>
            <a:endParaRPr lang="ro-RO" sz="2400" dirty="0"/>
          </a:p>
        </p:txBody>
      </p:sp>
      <p:pic>
        <p:nvPicPr>
          <p:cNvPr id="7171" name="Picture 2"/>
          <p:cNvPicPr>
            <a:picLocks noChangeAspect="1" noChangeArrowheads="1"/>
          </p:cNvPicPr>
          <p:nvPr/>
        </p:nvPicPr>
        <p:blipFill>
          <a:blip r:embed="rId2"/>
          <a:srcRect/>
          <a:stretch>
            <a:fillRect/>
          </a:stretch>
        </p:blipFill>
        <p:spPr bwMode="auto">
          <a:xfrm>
            <a:off x="1676400" y="228600"/>
            <a:ext cx="5486400" cy="182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Content Placeholder 3" descr="MENTIMETER .jpg"/>
          <p:cNvPicPr>
            <a:picLocks noGrp="1" noChangeAspect="1"/>
          </p:cNvPicPr>
          <p:nvPr>
            <p:ph idx="1"/>
          </p:nvPr>
        </p:nvPicPr>
        <p:blipFill>
          <a:blip r:embed="rId2"/>
          <a:srcRect/>
          <a:stretch>
            <a:fillRect/>
          </a:stretch>
        </p:blipFill>
        <p:spPr>
          <a:xfrm>
            <a:off x="381000" y="609600"/>
            <a:ext cx="8534400" cy="586740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3. PREGATIRE LUCRU .jpg"/>
          <p:cNvPicPr>
            <a:picLocks noGrp="1" noChangeAspect="1"/>
          </p:cNvPicPr>
          <p:nvPr>
            <p:ph idx="1"/>
          </p:nvPr>
        </p:nvPicPr>
        <p:blipFill>
          <a:blip r:embed="rId2"/>
          <a:stretch>
            <a:fillRect/>
          </a:stretch>
        </p:blipFill>
        <p:spPr>
          <a:xfrm>
            <a:off x="889000" y="3581400"/>
            <a:ext cx="3962400" cy="2971800"/>
          </a:xfrm>
          <a:effectLst>
            <a:outerShdw blurRad="190500" algn="tl" rotWithShape="0">
              <a:srgbClr val="000000">
                <a:alpha val="70000"/>
              </a:srgbClr>
            </a:outerShdw>
          </a:effectLst>
        </p:spPr>
      </p:pic>
      <p:pic>
        <p:nvPicPr>
          <p:cNvPr id="7" name="Picture 6" descr="0. GRUP PREGATIRE .jpeg"/>
          <p:cNvPicPr>
            <a:picLocks noChangeAspect="1"/>
          </p:cNvPicPr>
          <p:nvPr/>
        </p:nvPicPr>
        <p:blipFill>
          <a:blip r:embed="rId3"/>
          <a:stretch>
            <a:fillRect/>
          </a:stretch>
        </p:blipFill>
        <p:spPr>
          <a:xfrm>
            <a:off x="4572000" y="152400"/>
            <a:ext cx="4343400" cy="3257550"/>
          </a:xfrm>
          <a:prstGeom prst="rect">
            <a:avLst/>
          </a:prstGeom>
          <a:ln>
            <a:noFill/>
          </a:ln>
          <a:effectLst>
            <a:outerShdw blurRad="190500" algn="tl" rotWithShape="0">
              <a:srgbClr val="000000">
                <a:alpha val="70000"/>
              </a:srgbClr>
            </a:outerShdw>
          </a:effectLst>
        </p:spPr>
      </p:pic>
      <p:pic>
        <p:nvPicPr>
          <p:cNvPr id="9" name="Picture 8" descr="2. COPACUL .jpeg"/>
          <p:cNvPicPr>
            <a:picLocks noChangeAspect="1"/>
          </p:cNvPicPr>
          <p:nvPr/>
        </p:nvPicPr>
        <p:blipFill>
          <a:blip r:embed="rId4" cstate="print"/>
          <a:stretch>
            <a:fillRect/>
          </a:stretch>
        </p:blipFill>
        <p:spPr>
          <a:xfrm rot="1058903">
            <a:off x="6341055" y="4153037"/>
            <a:ext cx="1621600" cy="216213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Picture 9" descr="4. PREGATIRE TEAM WORK .jpg"/>
          <p:cNvPicPr>
            <a:picLocks noChangeAspect="1"/>
          </p:cNvPicPr>
          <p:nvPr/>
        </p:nvPicPr>
        <p:blipFill>
          <a:blip r:embed="rId5"/>
          <a:stretch>
            <a:fillRect/>
          </a:stretch>
        </p:blipFill>
        <p:spPr>
          <a:xfrm>
            <a:off x="863600" y="762000"/>
            <a:ext cx="3530600" cy="2647950"/>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534400" cy="6400800"/>
          </a:xfrm>
          <a:solidFill>
            <a:schemeClr val="accent5">
              <a:lumMod val="20000"/>
              <a:lumOff val="80000"/>
            </a:schemeClr>
          </a:solidFill>
          <a:ln>
            <a:solidFill>
              <a:srgbClr val="7030A0"/>
            </a:solidFill>
          </a:ln>
        </p:spPr>
        <p:txBody>
          <a:bodyPr/>
          <a:lstStyle/>
          <a:p>
            <a:pPr algn="ctr" fontAlgn="auto">
              <a:spcAft>
                <a:spcPts val="0"/>
              </a:spcAft>
              <a:buNone/>
              <a:defRPr/>
            </a:pPr>
            <a:r>
              <a:rPr lang="en-US" sz="1200" b="1" dirty="0" smtClean="0">
                <a:solidFill>
                  <a:schemeClr val="accent5">
                    <a:lumMod val="75000"/>
                  </a:schemeClr>
                </a:solidFill>
              </a:rPr>
              <a:t>COLEGIUL TEHNIC “GHEORGHE ASACHI”</a:t>
            </a:r>
          </a:p>
          <a:p>
            <a:pPr algn="ctr" fontAlgn="auto">
              <a:spcAft>
                <a:spcPts val="0"/>
              </a:spcAft>
              <a:buNone/>
              <a:defRPr/>
            </a:pPr>
            <a:r>
              <a:rPr lang="ro-RO" sz="1200" b="1" dirty="0" smtClean="0">
                <a:solidFill>
                  <a:schemeClr val="accent5">
                    <a:lumMod val="75000"/>
                  </a:schemeClr>
                </a:solidFill>
              </a:rPr>
              <a:t>ACCORD</a:t>
            </a:r>
            <a:r>
              <a:rPr lang="en-US" sz="1200" b="1" dirty="0" smtClean="0">
                <a:solidFill>
                  <a:schemeClr val="accent5">
                    <a:lumMod val="75000"/>
                  </a:schemeClr>
                </a:solidFill>
              </a:rPr>
              <a:t>  </a:t>
            </a:r>
            <a:r>
              <a:rPr lang="ro-RO" sz="1200" b="1" dirty="0" smtClean="0">
                <a:solidFill>
                  <a:schemeClr val="accent5">
                    <a:lumMod val="75000"/>
                  </a:schemeClr>
                </a:solidFill>
              </a:rPr>
              <a:t>WE GROW TOGETHER!</a:t>
            </a:r>
            <a:endParaRPr lang="en-US" sz="1200" b="1" dirty="0" smtClean="0">
              <a:solidFill>
                <a:schemeClr val="accent5">
                  <a:lumMod val="75000"/>
                </a:schemeClr>
              </a:solidFill>
            </a:endParaRPr>
          </a:p>
          <a:p>
            <a:pPr algn="ctr" fontAlgn="auto">
              <a:spcAft>
                <a:spcPts val="0"/>
              </a:spcAft>
              <a:buNone/>
              <a:defRPr/>
            </a:pPr>
            <a:r>
              <a:rPr lang="ro-RO" sz="800" i="1" dirty="0" smtClean="0">
                <a:solidFill>
                  <a:schemeClr val="accent5">
                    <a:lumMod val="75000"/>
                  </a:schemeClr>
                </a:solidFill>
              </a:rPr>
              <a:t>2020-1-RO01-KA101-078593</a:t>
            </a:r>
            <a:endParaRPr lang="en-US" sz="800" b="1" i="1" dirty="0" smtClean="0">
              <a:solidFill>
                <a:srgbClr val="7030A0"/>
              </a:solidFill>
              <a:latin typeface="High Tower Text" pitchFamily="18" charset="0"/>
            </a:endParaRPr>
          </a:p>
          <a:p>
            <a:pPr algn="just">
              <a:buNone/>
            </a:pPr>
            <a:endParaRPr lang="en-US" sz="1200" b="0" i="1" dirty="0" smtClean="0">
              <a:solidFill>
                <a:srgbClr val="7030A0"/>
              </a:solidFill>
              <a:latin typeface="Calibri" pitchFamily="34" charset="0"/>
              <a:cs typeface="Calibri" pitchFamily="34" charset="0"/>
            </a:endParaRPr>
          </a:p>
          <a:p>
            <a:pPr algn="just">
              <a:buNone/>
            </a:pPr>
            <a:endParaRPr lang="en-US" sz="1200" i="1" dirty="0" smtClean="0">
              <a:solidFill>
                <a:srgbClr val="7030A0"/>
              </a:solidFill>
              <a:latin typeface="Calibri" pitchFamily="34" charset="0"/>
              <a:cs typeface="Calibri" pitchFamily="34" charset="0"/>
            </a:endParaRPr>
          </a:p>
          <a:p>
            <a:pPr algn="just">
              <a:buNone/>
            </a:pPr>
            <a:endParaRPr lang="en-US" sz="1600" b="0" i="1" dirty="0" smtClean="0">
              <a:solidFill>
                <a:srgbClr val="7030A0"/>
              </a:solidFill>
              <a:latin typeface="Calibri" pitchFamily="34" charset="0"/>
              <a:cs typeface="Calibri" pitchFamily="34" charset="0"/>
            </a:endParaRPr>
          </a:p>
          <a:p>
            <a:pPr algn="just">
              <a:buNone/>
            </a:pPr>
            <a:endParaRPr lang="en-US" sz="1600" i="1" dirty="0" smtClean="0">
              <a:solidFill>
                <a:srgbClr val="7030A0"/>
              </a:solidFill>
              <a:latin typeface="Calibri" pitchFamily="34" charset="0"/>
              <a:cs typeface="Calibri" pitchFamily="34" charset="0"/>
            </a:endParaRPr>
          </a:p>
          <a:p>
            <a:pPr algn="just">
              <a:buNone/>
            </a:pPr>
            <a:r>
              <a:rPr lang="en-US" sz="1600" b="0" i="1" dirty="0" smtClean="0">
                <a:solidFill>
                  <a:srgbClr val="7030A0"/>
                </a:solidFill>
                <a:latin typeface="Calibri" pitchFamily="34" charset="0"/>
                <a:cs typeface="Calibri" pitchFamily="34" charset="0"/>
              </a:rPr>
              <a:t>	</a:t>
            </a:r>
            <a:r>
              <a:rPr lang="en-US" sz="1600" b="0" i="1" dirty="0" smtClean="0">
                <a:solidFill>
                  <a:srgbClr val="002060"/>
                </a:solidFill>
                <a:latin typeface="Calibri" pitchFamily="34" charset="0"/>
                <a:cs typeface="Calibri" pitchFamily="34" charset="0"/>
              </a:rPr>
              <a:t>“Probably</a:t>
            </a:r>
            <a:r>
              <a:rPr lang="en-US" sz="1600" b="0" i="1" baseline="0" dirty="0" smtClean="0">
                <a:solidFill>
                  <a:srgbClr val="002060"/>
                </a:solidFill>
                <a:latin typeface="Calibri" pitchFamily="34" charset="0"/>
                <a:cs typeface="Calibri" pitchFamily="34" charset="0"/>
              </a:rPr>
              <a:t> what teachers most want is to have their students’ sustained attention</a:t>
            </a:r>
            <a:r>
              <a:rPr lang="en-US" sz="1600" b="0" i="1" dirty="0" smtClean="0">
                <a:solidFill>
                  <a:srgbClr val="002060"/>
                </a:solidFill>
                <a:latin typeface="Calibri" pitchFamily="34" charset="0"/>
                <a:cs typeface="Calibri" pitchFamily="34" charset="0"/>
              </a:rPr>
              <a:t>. But this itself is</a:t>
            </a:r>
          </a:p>
          <a:p>
            <a:pPr algn="just">
              <a:buNone/>
            </a:pPr>
            <a:r>
              <a:rPr lang="en-US" sz="1600" b="0" i="1" dirty="0" smtClean="0">
                <a:solidFill>
                  <a:srgbClr val="002060"/>
                </a:solidFill>
                <a:latin typeface="Calibri" pitchFamily="34" charset="0"/>
                <a:cs typeface="Calibri" pitchFamily="34" charset="0"/>
              </a:rPr>
              <a:t>hard to get unless the teacher is able to make the subject matter of the moment,  whatever it is,</a:t>
            </a:r>
          </a:p>
          <a:p>
            <a:pPr algn="just">
              <a:buNone/>
            </a:pPr>
            <a:r>
              <a:rPr lang="en-US" sz="1600" b="0" i="1" dirty="0" smtClean="0">
                <a:solidFill>
                  <a:srgbClr val="002060"/>
                </a:solidFill>
                <a:latin typeface="Calibri" pitchFamily="34" charset="0"/>
                <a:cs typeface="Calibri" pitchFamily="34" charset="0"/>
              </a:rPr>
              <a:t>come alive,</a:t>
            </a:r>
            <a:r>
              <a:rPr lang="en-US" sz="1600" b="0" i="1" baseline="0" dirty="0" smtClean="0">
                <a:solidFill>
                  <a:srgbClr val="002060"/>
                </a:solidFill>
                <a:latin typeface="Calibri" pitchFamily="34" charset="0"/>
                <a:cs typeface="Calibri" pitchFamily="34" charset="0"/>
              </a:rPr>
              <a:t> to make it</a:t>
            </a:r>
            <a:r>
              <a:rPr lang="en-US" sz="1600" b="0" i="1" dirty="0" smtClean="0">
                <a:solidFill>
                  <a:srgbClr val="002060"/>
                </a:solidFill>
                <a:latin typeface="Calibri" pitchFamily="34" charset="0"/>
                <a:cs typeface="Calibri" pitchFamily="34" charset="0"/>
              </a:rPr>
              <a:t> </a:t>
            </a:r>
            <a:r>
              <a:rPr lang="en-US" sz="1600" b="0" i="1" baseline="0" dirty="0" smtClean="0">
                <a:solidFill>
                  <a:srgbClr val="002060"/>
                </a:solidFill>
                <a:latin typeface="Calibri" pitchFamily="34" charset="0"/>
                <a:cs typeface="Calibri" pitchFamily="34" charset="0"/>
              </a:rPr>
              <a:t>compelling and relevant  within a classroom</a:t>
            </a:r>
            <a:r>
              <a:rPr lang="en-US" sz="1600" b="0" i="1" dirty="0" smtClean="0">
                <a:solidFill>
                  <a:srgbClr val="002060"/>
                </a:solidFill>
                <a:latin typeface="Calibri" pitchFamily="34" charset="0"/>
                <a:cs typeface="Calibri" pitchFamily="34" charset="0"/>
              </a:rPr>
              <a:t> </a:t>
            </a:r>
            <a:r>
              <a:rPr lang="en-US" sz="1600" b="0" i="1" baseline="0" dirty="0" smtClean="0">
                <a:solidFill>
                  <a:srgbClr val="002060"/>
                </a:solidFill>
                <a:latin typeface="Calibri" pitchFamily="34" charset="0"/>
                <a:cs typeface="Calibri" pitchFamily="34" charset="0"/>
              </a:rPr>
              <a:t>atmosphere of safety, inclusion,</a:t>
            </a:r>
          </a:p>
          <a:p>
            <a:pPr algn="just">
              <a:buNone/>
            </a:pPr>
            <a:r>
              <a:rPr lang="en-US" sz="1600" b="0" i="1" baseline="0" dirty="0" smtClean="0">
                <a:solidFill>
                  <a:srgbClr val="002060"/>
                </a:solidFill>
                <a:latin typeface="Calibri" pitchFamily="34" charset="0"/>
                <a:cs typeface="Calibri" pitchFamily="34" charset="0"/>
              </a:rPr>
              <a:t>and belonging,  along with a sense of learning as an</a:t>
            </a:r>
            <a:r>
              <a:rPr lang="en-US" sz="1600" b="0" i="1" dirty="0" smtClean="0">
                <a:solidFill>
                  <a:srgbClr val="002060"/>
                </a:solidFill>
                <a:latin typeface="Calibri" pitchFamily="34" charset="0"/>
                <a:cs typeface="Calibri" pitchFamily="34" charset="0"/>
              </a:rPr>
              <a:t> </a:t>
            </a:r>
            <a:r>
              <a:rPr lang="en-US" sz="1600" b="0" i="1" baseline="0" dirty="0" smtClean="0">
                <a:solidFill>
                  <a:srgbClr val="002060"/>
                </a:solidFill>
                <a:latin typeface="Calibri" pitchFamily="34" charset="0"/>
                <a:cs typeface="Calibri" pitchFamily="34" charset="0"/>
              </a:rPr>
              <a:t>adventure. </a:t>
            </a:r>
            <a:r>
              <a:rPr lang="en-US" sz="1600" b="0" i="1" dirty="0" smtClean="0">
                <a:solidFill>
                  <a:srgbClr val="002060"/>
                </a:solidFill>
                <a:latin typeface="Calibri" pitchFamily="34" charset="0"/>
                <a:cs typeface="Calibri" pitchFamily="34" charset="0"/>
              </a:rPr>
              <a:t> </a:t>
            </a:r>
          </a:p>
          <a:p>
            <a:pPr algn="just">
              <a:buNone/>
            </a:pPr>
            <a:endParaRPr lang="en-US" sz="1600" i="1" dirty="0" smtClean="0">
              <a:solidFill>
                <a:srgbClr val="002060"/>
              </a:solidFill>
              <a:latin typeface="Calibri" pitchFamily="34" charset="0"/>
              <a:cs typeface="Calibri" pitchFamily="34" charset="0"/>
            </a:endParaRPr>
          </a:p>
          <a:p>
            <a:pPr algn="just">
              <a:buNone/>
            </a:pPr>
            <a:r>
              <a:rPr lang="en-US" sz="1600" i="1" dirty="0" smtClean="0">
                <a:solidFill>
                  <a:srgbClr val="002060"/>
                </a:solidFill>
                <a:latin typeface="Calibri" pitchFamily="34" charset="0"/>
                <a:cs typeface="Calibri" pitchFamily="34" charset="0"/>
              </a:rPr>
              <a:t>	Paying attention</a:t>
            </a:r>
            <a:r>
              <a:rPr lang="en-US" sz="1600" b="1" i="1" dirty="0" smtClean="0">
                <a:solidFill>
                  <a:srgbClr val="002060"/>
                </a:solidFill>
                <a:latin typeface="Calibri" pitchFamily="34" charset="0"/>
                <a:cs typeface="Calibri" pitchFamily="34" charset="0"/>
              </a:rPr>
              <a:t> </a:t>
            </a:r>
            <a:r>
              <a:rPr lang="en-US" sz="1600" b="0" i="1" dirty="0" smtClean="0">
                <a:solidFill>
                  <a:srgbClr val="002060"/>
                </a:solidFill>
                <a:latin typeface="Calibri" pitchFamily="34" charset="0"/>
                <a:cs typeface="Calibri" pitchFamily="34" charset="0"/>
              </a:rPr>
              <a:t>is a trainable</a:t>
            </a:r>
            <a:r>
              <a:rPr lang="en-US" sz="1600" b="0" i="1" baseline="0" dirty="0" smtClean="0">
                <a:solidFill>
                  <a:srgbClr val="002060"/>
                </a:solidFill>
                <a:latin typeface="Calibri" pitchFamily="34" charset="0"/>
                <a:cs typeface="Calibri" pitchFamily="34" charset="0"/>
              </a:rPr>
              <a:t> skill, capable of ongoing refinement. Attention and awareness</a:t>
            </a:r>
          </a:p>
          <a:p>
            <a:pPr algn="just">
              <a:buNone/>
            </a:pPr>
            <a:r>
              <a:rPr lang="en-US" sz="1600" b="0" i="1" baseline="0" dirty="0" smtClean="0">
                <a:solidFill>
                  <a:srgbClr val="002060"/>
                </a:solidFill>
                <a:latin typeface="Calibri" pitchFamily="34" charset="0"/>
                <a:cs typeface="Calibri" pitchFamily="34" charset="0"/>
              </a:rPr>
              <a:t>without distraction,</a:t>
            </a:r>
            <a:r>
              <a:rPr lang="en-US" sz="1600" b="0" i="1" dirty="0" smtClean="0">
                <a:solidFill>
                  <a:srgbClr val="002060"/>
                </a:solidFill>
                <a:latin typeface="Calibri" pitchFamily="34" charset="0"/>
                <a:cs typeface="Calibri" pitchFamily="34" charset="0"/>
              </a:rPr>
              <a:t> </a:t>
            </a:r>
            <a:r>
              <a:rPr lang="en-US" sz="1600" b="0" i="1" baseline="0" dirty="0" smtClean="0">
                <a:solidFill>
                  <a:srgbClr val="002060"/>
                </a:solidFill>
                <a:latin typeface="Calibri" pitchFamily="34" charset="0"/>
                <a:cs typeface="Calibri" pitchFamily="34" charset="0"/>
              </a:rPr>
              <a:t>in addition to simply balancing the power of thought and bringing a wiser</a:t>
            </a:r>
          </a:p>
          <a:p>
            <a:pPr algn="just">
              <a:buNone/>
            </a:pPr>
            <a:r>
              <a:rPr lang="en-US" sz="1600" b="0" i="1" baseline="0" dirty="0" smtClean="0">
                <a:solidFill>
                  <a:srgbClr val="002060"/>
                </a:solidFill>
                <a:latin typeface="Calibri" pitchFamily="34" charset="0"/>
                <a:cs typeface="Calibri" pitchFamily="34" charset="0"/>
              </a:rPr>
              <a:t>perspective to it, may give rise to an</a:t>
            </a:r>
            <a:r>
              <a:rPr lang="en-US" sz="1600" b="0" i="1" dirty="0" smtClean="0">
                <a:solidFill>
                  <a:srgbClr val="002060"/>
                </a:solidFill>
                <a:latin typeface="Calibri" pitchFamily="34" charset="0"/>
                <a:cs typeface="Calibri" pitchFamily="34" charset="0"/>
              </a:rPr>
              <a:t> </a:t>
            </a:r>
            <a:r>
              <a:rPr lang="en-US" sz="1600" b="0" i="1" baseline="0" dirty="0" smtClean="0">
                <a:solidFill>
                  <a:srgbClr val="002060"/>
                </a:solidFill>
                <a:latin typeface="Calibri" pitchFamily="34" charset="0"/>
                <a:cs typeface="Calibri" pitchFamily="34" charset="0"/>
              </a:rPr>
              <a:t>entirely different kind of </a:t>
            </a:r>
            <a:r>
              <a:rPr lang="en-US" sz="1600" b="0" i="1" dirty="0" smtClean="0">
                <a:solidFill>
                  <a:srgbClr val="002060"/>
                </a:solidFill>
                <a:latin typeface="Calibri" pitchFamily="34" charset="0"/>
                <a:cs typeface="Calibri" pitchFamily="34" charset="0"/>
              </a:rPr>
              <a:t> </a:t>
            </a:r>
            <a:r>
              <a:rPr lang="en-US" sz="1600" b="0" i="1" baseline="0" dirty="0" smtClean="0">
                <a:solidFill>
                  <a:srgbClr val="002060"/>
                </a:solidFill>
                <a:latin typeface="Calibri" pitchFamily="34" charset="0"/>
                <a:cs typeface="Calibri" pitchFamily="34" charset="0"/>
              </a:rPr>
              <a:t>thinking.</a:t>
            </a:r>
          </a:p>
          <a:p>
            <a:pPr algn="just">
              <a:buNone/>
            </a:pPr>
            <a:endParaRPr lang="en-US" sz="1600" i="1" dirty="0" smtClean="0">
              <a:solidFill>
                <a:srgbClr val="002060"/>
              </a:solidFill>
              <a:latin typeface="Calibri" pitchFamily="34" charset="0"/>
              <a:cs typeface="Calibri" pitchFamily="34" charset="0"/>
            </a:endParaRPr>
          </a:p>
          <a:p>
            <a:pPr algn="just">
              <a:buNone/>
            </a:pPr>
            <a:r>
              <a:rPr lang="en-US" sz="1600" b="0" i="1" baseline="0" dirty="0" smtClean="0">
                <a:solidFill>
                  <a:srgbClr val="002060"/>
                </a:solidFill>
                <a:latin typeface="Calibri" pitchFamily="34" charset="0"/>
                <a:cs typeface="Calibri" pitchFamily="34" charset="0"/>
              </a:rPr>
              <a:t> 	It may be that the future research will show that </a:t>
            </a:r>
            <a:r>
              <a:rPr lang="en-US" sz="1600" i="1" baseline="0" dirty="0" smtClean="0">
                <a:solidFill>
                  <a:srgbClr val="002060"/>
                </a:solidFill>
                <a:latin typeface="Calibri" pitchFamily="34" charset="0"/>
                <a:cs typeface="Calibri" pitchFamily="34" charset="0"/>
              </a:rPr>
              <a:t>mindfulness training </a:t>
            </a:r>
            <a:r>
              <a:rPr lang="en-US" sz="1600" b="0" i="1" baseline="0" dirty="0" smtClean="0">
                <a:solidFill>
                  <a:srgbClr val="002060"/>
                </a:solidFill>
                <a:latin typeface="Calibri" pitchFamily="34" charset="0"/>
                <a:cs typeface="Calibri" pitchFamily="34" charset="0"/>
              </a:rPr>
              <a:t>actually enhances creativity,</a:t>
            </a:r>
            <a:r>
              <a:rPr lang="en-US" sz="1600" b="0" i="1" dirty="0" smtClean="0">
                <a:solidFill>
                  <a:srgbClr val="002060"/>
                </a:solidFill>
                <a:latin typeface="Calibri" pitchFamily="34" charset="0"/>
                <a:cs typeface="Calibri" pitchFamily="34" charset="0"/>
              </a:rPr>
              <a:t> </a:t>
            </a:r>
            <a:r>
              <a:rPr lang="en-US" sz="1600" b="0" i="1" baseline="0" dirty="0" smtClean="0">
                <a:solidFill>
                  <a:srgbClr val="002060"/>
                </a:solidFill>
                <a:latin typeface="Calibri" pitchFamily="34" charset="0"/>
                <a:cs typeface="Calibri" pitchFamily="34" charset="0"/>
              </a:rPr>
              <a:t>freeing the</a:t>
            </a:r>
            <a:r>
              <a:rPr lang="en-US" sz="1600" b="0" i="1" dirty="0" smtClean="0">
                <a:solidFill>
                  <a:srgbClr val="002060"/>
                </a:solidFill>
                <a:latin typeface="Calibri" pitchFamily="34" charset="0"/>
                <a:cs typeface="Calibri" pitchFamily="34" charset="0"/>
              </a:rPr>
              <a:t> </a:t>
            </a:r>
            <a:r>
              <a:rPr lang="en-US" sz="1600" b="0" i="1" baseline="0" dirty="0" smtClean="0">
                <a:solidFill>
                  <a:srgbClr val="002060"/>
                </a:solidFill>
                <a:latin typeface="Calibri" pitchFamily="34" charset="0"/>
                <a:cs typeface="Calibri" pitchFamily="34" charset="0"/>
              </a:rPr>
              <a:t>mind to produce</a:t>
            </a:r>
            <a:r>
              <a:rPr lang="en-US" sz="1600" b="0" i="1" dirty="0" smtClean="0">
                <a:solidFill>
                  <a:srgbClr val="002060"/>
                </a:solidFill>
                <a:latin typeface="Calibri" pitchFamily="34" charset="0"/>
                <a:cs typeface="Calibri" pitchFamily="34" charset="0"/>
              </a:rPr>
              <a:t> </a:t>
            </a:r>
            <a:r>
              <a:rPr lang="en-US" sz="1600" b="0" i="1" baseline="0" dirty="0" smtClean="0">
                <a:solidFill>
                  <a:srgbClr val="002060"/>
                </a:solidFill>
                <a:latin typeface="Calibri" pitchFamily="34" charset="0"/>
                <a:cs typeface="Calibri" pitchFamily="34" charset="0"/>
              </a:rPr>
              <a:t>less </a:t>
            </a:r>
            <a:r>
              <a:rPr lang="en-US" sz="1600" b="0" i="1" baseline="0" dirty="0" err="1" smtClean="0">
                <a:solidFill>
                  <a:srgbClr val="002060"/>
                </a:solidFill>
                <a:latin typeface="Calibri" pitchFamily="34" charset="0"/>
                <a:cs typeface="Calibri" pitchFamily="34" charset="0"/>
              </a:rPr>
              <a:t>routinized</a:t>
            </a:r>
            <a:r>
              <a:rPr lang="en-US" sz="1600" b="0" i="1" baseline="0" dirty="0" smtClean="0">
                <a:solidFill>
                  <a:srgbClr val="002060"/>
                </a:solidFill>
                <a:latin typeface="Calibri" pitchFamily="34" charset="0"/>
                <a:cs typeface="Calibri" pitchFamily="34" charset="0"/>
              </a:rPr>
              <a:t> kinds of thoughts and freer and more </a:t>
            </a:r>
            <a:r>
              <a:rPr lang="en-US" sz="1600" b="0" i="1" dirty="0" smtClean="0">
                <a:solidFill>
                  <a:srgbClr val="002060"/>
                </a:solidFill>
                <a:latin typeface="Calibri" pitchFamily="34" charset="0"/>
                <a:cs typeface="Calibri" pitchFamily="34" charset="0"/>
              </a:rPr>
              <a:t> </a:t>
            </a:r>
            <a:r>
              <a:rPr lang="en-US" sz="1600" b="0" i="1" baseline="0" dirty="0" smtClean="0">
                <a:solidFill>
                  <a:srgbClr val="002060"/>
                </a:solidFill>
                <a:latin typeface="Calibri" pitchFamily="34" charset="0"/>
                <a:cs typeface="Calibri" pitchFamily="34" charset="0"/>
              </a:rPr>
              <a:t>imaginative</a:t>
            </a:r>
            <a:r>
              <a:rPr lang="en-US" sz="1600" i="1" dirty="0" smtClean="0">
                <a:solidFill>
                  <a:srgbClr val="002060"/>
                </a:solidFill>
                <a:latin typeface="Calibri" pitchFamily="34" charset="0"/>
                <a:cs typeface="Calibri" pitchFamily="34" charset="0"/>
              </a:rPr>
              <a:t> </a:t>
            </a:r>
            <a:r>
              <a:rPr lang="en-US" sz="1600" b="0" i="1" baseline="0" dirty="0" smtClean="0">
                <a:solidFill>
                  <a:srgbClr val="002060"/>
                </a:solidFill>
                <a:latin typeface="Calibri" pitchFamily="34" charset="0"/>
                <a:cs typeface="Calibri" pitchFamily="34" charset="0"/>
              </a:rPr>
              <a:t>associations.</a:t>
            </a:r>
            <a:r>
              <a:rPr lang="en-US" sz="1600" b="0" i="1" dirty="0" smtClean="0">
                <a:solidFill>
                  <a:srgbClr val="002060"/>
                </a:solidFill>
                <a:latin typeface="Calibri" pitchFamily="34" charset="0"/>
                <a:cs typeface="Calibri" pitchFamily="34" charset="0"/>
              </a:rPr>
              <a:t>“</a:t>
            </a:r>
            <a:endParaRPr lang="en-US" sz="1600" i="1" dirty="0" smtClean="0">
              <a:solidFill>
                <a:srgbClr val="002060"/>
              </a:solidFill>
              <a:latin typeface="Calibri" pitchFamily="34" charset="0"/>
              <a:cs typeface="Calibri" pitchFamily="34" charset="0"/>
            </a:endParaRPr>
          </a:p>
          <a:p>
            <a:pPr algn="r">
              <a:buNone/>
              <a:defRPr/>
            </a:pPr>
            <a:endParaRPr lang="en-US" sz="1400" b="1" dirty="0" smtClean="0">
              <a:solidFill>
                <a:srgbClr val="7030A0"/>
              </a:solidFill>
              <a:latin typeface="Calibri" pitchFamily="34" charset="0"/>
              <a:cs typeface="Calibri" pitchFamily="34" charset="0"/>
            </a:endParaRPr>
          </a:p>
          <a:p>
            <a:pPr algn="r">
              <a:buNone/>
              <a:defRPr/>
            </a:pPr>
            <a:endParaRPr lang="en-US" sz="1400" b="1" dirty="0" smtClean="0">
              <a:solidFill>
                <a:srgbClr val="7030A0"/>
              </a:solidFill>
              <a:latin typeface="Calibri" pitchFamily="34" charset="0"/>
              <a:cs typeface="Calibri" pitchFamily="34" charset="0"/>
            </a:endParaRPr>
          </a:p>
          <a:p>
            <a:pPr algn="r">
              <a:buNone/>
              <a:defRPr/>
            </a:pPr>
            <a:endParaRPr lang="en-US" sz="1400" b="1" dirty="0" smtClean="0">
              <a:solidFill>
                <a:srgbClr val="7030A0"/>
              </a:solidFill>
              <a:latin typeface="Calibri" pitchFamily="34" charset="0"/>
              <a:cs typeface="Calibri" pitchFamily="34" charset="0"/>
            </a:endParaRPr>
          </a:p>
          <a:p>
            <a:pPr algn="r">
              <a:buNone/>
              <a:defRPr/>
            </a:pPr>
            <a:r>
              <a:rPr lang="en-US" sz="1400" b="1" dirty="0" smtClean="0">
                <a:solidFill>
                  <a:srgbClr val="7030A0"/>
                </a:solidFill>
                <a:latin typeface="Calibri" pitchFamily="34" charset="0"/>
                <a:cs typeface="Calibri" pitchFamily="34" charset="0"/>
              </a:rPr>
              <a:t>Jon </a:t>
            </a:r>
            <a:r>
              <a:rPr lang="en-US" sz="1400" b="1" dirty="0" err="1" smtClean="0">
                <a:solidFill>
                  <a:srgbClr val="7030A0"/>
                </a:solidFill>
                <a:latin typeface="Calibri" pitchFamily="34" charset="0"/>
                <a:cs typeface="Calibri" pitchFamily="34" charset="0"/>
              </a:rPr>
              <a:t>Kabat</a:t>
            </a:r>
            <a:r>
              <a:rPr lang="en-US" sz="1400" b="1" dirty="0" smtClean="0">
                <a:solidFill>
                  <a:srgbClr val="7030A0"/>
                </a:solidFill>
                <a:latin typeface="Calibri" pitchFamily="34" charset="0"/>
                <a:cs typeface="Calibri" pitchFamily="34" charset="0"/>
              </a:rPr>
              <a:t>  </a:t>
            </a:r>
            <a:r>
              <a:rPr lang="en-US" sz="1400" b="1" dirty="0" err="1" smtClean="0">
                <a:solidFill>
                  <a:srgbClr val="7030A0"/>
                </a:solidFill>
                <a:latin typeface="Calibri" pitchFamily="34" charset="0"/>
                <a:cs typeface="Calibri" pitchFamily="34" charset="0"/>
              </a:rPr>
              <a:t>Zinn</a:t>
            </a:r>
            <a:r>
              <a:rPr lang="en-US" sz="1400" b="1" dirty="0" smtClean="0">
                <a:solidFill>
                  <a:srgbClr val="7030A0"/>
                </a:solidFill>
                <a:latin typeface="Calibri" pitchFamily="34" charset="0"/>
                <a:cs typeface="Calibri" pitchFamily="34" charset="0"/>
              </a:rPr>
              <a:t>,  </a:t>
            </a:r>
            <a:r>
              <a:rPr lang="en-US" sz="1400" b="1" i="1" dirty="0" smtClean="0">
                <a:solidFill>
                  <a:srgbClr val="7030A0"/>
                </a:solidFill>
                <a:latin typeface="Calibri" pitchFamily="34" charset="0"/>
                <a:cs typeface="Calibri" pitchFamily="34" charset="0"/>
              </a:rPr>
              <a:t>Mindfulness for beginners</a:t>
            </a:r>
            <a:endParaRPr lang="ro-RO" sz="1400" dirty="0"/>
          </a:p>
        </p:txBody>
      </p:sp>
      <p:pic>
        <p:nvPicPr>
          <p:cNvPr id="5" name="Picture 2" descr="C:\Users\vhbfghfrsdh\Desktop\sigla mos.png"/>
          <p:cNvPicPr>
            <a:picLocks noChangeAspect="1" noChangeArrowheads="1"/>
          </p:cNvPicPr>
          <p:nvPr/>
        </p:nvPicPr>
        <p:blipFill>
          <a:blip r:embed="rId2"/>
          <a:srcRect/>
          <a:stretch>
            <a:fillRect/>
          </a:stretch>
        </p:blipFill>
        <p:spPr bwMode="auto">
          <a:xfrm>
            <a:off x="838200" y="990600"/>
            <a:ext cx="457200" cy="457200"/>
          </a:xfrm>
          <a:prstGeom prst="rect">
            <a:avLst/>
          </a:prstGeom>
          <a:noFill/>
          <a:ln w="9525">
            <a:solidFill>
              <a:srgbClr val="7030A0"/>
            </a:solidFill>
            <a:miter lim="800000"/>
            <a:headEnd/>
            <a:tailEnd/>
          </a:ln>
        </p:spPr>
      </p:pic>
      <p:pic>
        <p:nvPicPr>
          <p:cNvPr id="6" name="Picture 10" descr="Hand-Tree.png"/>
          <p:cNvPicPr>
            <a:picLocks noChangeAspect="1"/>
          </p:cNvPicPr>
          <p:nvPr/>
        </p:nvPicPr>
        <p:blipFill>
          <a:blip r:embed="rId3"/>
          <a:srcRect/>
          <a:stretch>
            <a:fillRect/>
          </a:stretch>
        </p:blipFill>
        <p:spPr bwMode="auto">
          <a:xfrm>
            <a:off x="4267200" y="1066800"/>
            <a:ext cx="609600" cy="458788"/>
          </a:xfrm>
          <a:prstGeom prst="rect">
            <a:avLst/>
          </a:prstGeom>
          <a:noFill/>
          <a:ln w="9525">
            <a:solidFill>
              <a:srgbClr val="7030A0"/>
            </a:solidFill>
            <a:miter lim="800000"/>
            <a:headEnd/>
            <a:tailEnd/>
          </a:ln>
        </p:spPr>
      </p:pic>
      <p:pic>
        <p:nvPicPr>
          <p:cNvPr id="7" name="Imagine 1" descr="D:\ANGHEL MARINELA\0.0. implementare PROIECT 2016\1. materiale implementare\1.2. LOGO\logo erasmus.jpg"/>
          <p:cNvPicPr>
            <a:picLocks/>
          </p:cNvPicPr>
          <p:nvPr/>
        </p:nvPicPr>
        <p:blipFill>
          <a:blip r:embed="rId4"/>
          <a:srcRect/>
          <a:stretch>
            <a:fillRect/>
          </a:stretch>
        </p:blipFill>
        <p:spPr bwMode="auto">
          <a:xfrm>
            <a:off x="7162800" y="1143000"/>
            <a:ext cx="1295400" cy="228600"/>
          </a:xfrm>
          <a:prstGeom prst="rect">
            <a:avLst/>
          </a:prstGeom>
          <a:noFill/>
          <a:ln w="9525">
            <a:solidFill>
              <a:srgbClr val="7030A0"/>
            </a:solid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06563"/>
          </a:xfrm>
          <a:solidFill>
            <a:schemeClr val="accent5">
              <a:lumMod val="20000"/>
              <a:lumOff val="80000"/>
            </a:schemeClr>
          </a:solidFill>
        </p:spPr>
        <p:txBody>
          <a:bodyPr/>
          <a:lstStyle/>
          <a:p>
            <a:pPr marL="342900" indent="-342900" eaLnBrk="1" fontAlgn="auto" hangingPunct="1">
              <a:spcBef>
                <a:spcPct val="20000"/>
              </a:spcBef>
              <a:spcAft>
                <a:spcPts val="0"/>
              </a:spcAft>
              <a:defRPr/>
            </a:pPr>
            <a:r>
              <a:rPr lang="ro-RO" sz="3200" b="1" dirty="0" smtClean="0">
                <a:solidFill>
                  <a:schemeClr val="accent5">
                    <a:lumMod val="75000"/>
                  </a:schemeClr>
                </a:solidFill>
              </a:rPr>
              <a:t>ACCORD</a:t>
            </a:r>
            <a:r>
              <a:rPr lang="en-US" sz="3200" b="1" dirty="0" smtClean="0">
                <a:solidFill>
                  <a:schemeClr val="accent5">
                    <a:lumMod val="75000"/>
                  </a:schemeClr>
                </a:solidFill>
              </a:rPr>
              <a:t>  </a:t>
            </a:r>
            <a:r>
              <a:rPr lang="ro-RO" sz="3200" b="1" dirty="0" smtClean="0">
                <a:solidFill>
                  <a:schemeClr val="accent5">
                    <a:lumMod val="75000"/>
                  </a:schemeClr>
                </a:solidFill>
              </a:rPr>
              <a:t>WE GROW TOGETHER!</a:t>
            </a:r>
            <a:r>
              <a:rPr lang="en-US" sz="3200" b="1" dirty="0" smtClean="0">
                <a:solidFill>
                  <a:schemeClr val="accent5">
                    <a:lumMod val="75000"/>
                  </a:schemeClr>
                </a:solidFill>
              </a:rPr>
              <a:t/>
            </a:r>
            <a:br>
              <a:rPr lang="en-US" sz="3200" b="1" dirty="0" smtClean="0">
                <a:solidFill>
                  <a:schemeClr val="accent5">
                    <a:lumMod val="75000"/>
                  </a:schemeClr>
                </a:solidFill>
              </a:rPr>
            </a:br>
            <a:r>
              <a:rPr lang="ro-RO" sz="1400" i="1" dirty="0" smtClean="0">
                <a:solidFill>
                  <a:schemeClr val="accent5">
                    <a:lumMod val="75000"/>
                  </a:schemeClr>
                </a:solidFill>
              </a:rPr>
              <a:t>2020-1-RO01-KA101-078593</a:t>
            </a:r>
            <a:r>
              <a:rPr lang="en-US" sz="2400" b="1" i="1" dirty="0" smtClean="0">
                <a:solidFill>
                  <a:srgbClr val="7030A0"/>
                </a:solidFill>
                <a:latin typeface="High Tower Text" pitchFamily="18" charset="0"/>
              </a:rPr>
              <a:t/>
            </a:r>
            <a:br>
              <a:rPr lang="en-US" sz="2400" b="1" i="1" dirty="0" smtClean="0">
                <a:solidFill>
                  <a:srgbClr val="7030A0"/>
                </a:solidFill>
                <a:latin typeface="High Tower Text" pitchFamily="18" charset="0"/>
              </a:rPr>
            </a:br>
            <a:endParaRPr lang="ro-RO" dirty="0"/>
          </a:p>
        </p:txBody>
      </p:sp>
      <p:sp>
        <p:nvSpPr>
          <p:cNvPr id="3" name="Content Placeholder 2"/>
          <p:cNvSpPr>
            <a:spLocks noGrp="1"/>
          </p:cNvSpPr>
          <p:nvPr>
            <p:ph idx="1"/>
          </p:nvPr>
        </p:nvSpPr>
        <p:spPr>
          <a:xfrm>
            <a:off x="0" y="1600200"/>
            <a:ext cx="9144000" cy="5257800"/>
          </a:xfrm>
          <a:solidFill>
            <a:schemeClr val="accent5">
              <a:lumMod val="20000"/>
              <a:lumOff val="80000"/>
            </a:schemeClr>
          </a:solidFill>
        </p:spPr>
        <p:txBody>
          <a:bodyPr/>
          <a:lstStyle/>
          <a:p>
            <a:pPr>
              <a:buFont typeface="Arial" charset="0"/>
              <a:buNone/>
              <a:defRPr/>
            </a:pPr>
            <a:endParaRPr lang="en-US" sz="1400" dirty="0" smtClean="0"/>
          </a:p>
          <a:p>
            <a:pPr>
              <a:buFont typeface="Arial" charset="0"/>
              <a:buNone/>
              <a:defRPr/>
            </a:pPr>
            <a:r>
              <a:rPr lang="en-US" sz="1400" b="1" dirty="0" smtClean="0">
                <a:solidFill>
                  <a:srgbClr val="002060"/>
                </a:solidFill>
              </a:rPr>
              <a:t>		</a:t>
            </a:r>
            <a:r>
              <a:rPr lang="ro-RO" sz="1400" b="1" dirty="0" smtClean="0">
                <a:solidFill>
                  <a:srgbClr val="002060"/>
                </a:solidFill>
              </a:rPr>
              <a:t>PROJECT OBJECTIVES </a:t>
            </a:r>
            <a:endParaRPr lang="en-US" sz="1400" b="1" dirty="0" smtClean="0">
              <a:solidFill>
                <a:srgbClr val="002060"/>
              </a:solidFill>
            </a:endParaRPr>
          </a:p>
          <a:p>
            <a:pPr>
              <a:buFont typeface="Arial" charset="0"/>
              <a:buNone/>
              <a:defRPr/>
            </a:pPr>
            <a:r>
              <a:rPr lang="en-US" sz="1400" b="1" dirty="0" smtClean="0">
                <a:solidFill>
                  <a:srgbClr val="002060"/>
                </a:solidFill>
              </a:rPr>
              <a:t>		</a:t>
            </a:r>
            <a:endParaRPr lang="ro-RO" sz="1400" dirty="0" smtClean="0">
              <a:solidFill>
                <a:srgbClr val="002060"/>
              </a:solidFill>
            </a:endParaRPr>
          </a:p>
          <a:p>
            <a:pPr>
              <a:buFont typeface="Arial" charset="0"/>
              <a:buNone/>
              <a:defRPr/>
            </a:pPr>
            <a:r>
              <a:rPr lang="en-US" sz="1400" dirty="0" smtClean="0">
                <a:solidFill>
                  <a:srgbClr val="002060"/>
                </a:solidFill>
              </a:rPr>
              <a:t>		</a:t>
            </a:r>
            <a:r>
              <a:rPr lang="ro-RO" sz="1400" dirty="0" smtClean="0">
                <a:solidFill>
                  <a:srgbClr val="002060"/>
                </a:solidFill>
              </a:rPr>
              <a:t>O1.</a:t>
            </a:r>
            <a:r>
              <a:rPr lang="en-US" sz="1400" dirty="0" smtClean="0">
                <a:solidFill>
                  <a:srgbClr val="002060"/>
                </a:solidFill>
              </a:rPr>
              <a:t> </a:t>
            </a:r>
            <a:r>
              <a:rPr lang="ro-RO" sz="1400" dirty="0" smtClean="0">
                <a:solidFill>
                  <a:srgbClr val="002060"/>
                </a:solidFill>
              </a:rPr>
              <a:t>Development of stress management</a:t>
            </a:r>
            <a:r>
              <a:rPr lang="en-US" sz="1400" dirty="0" smtClean="0">
                <a:solidFill>
                  <a:srgbClr val="002060"/>
                </a:solidFill>
              </a:rPr>
              <a:t>, </a:t>
            </a:r>
            <a:r>
              <a:rPr lang="ro-RO" sz="1400" dirty="0" smtClean="0">
                <a:solidFill>
                  <a:srgbClr val="002060"/>
                </a:solidFill>
              </a:rPr>
              <a:t>conflict </a:t>
            </a:r>
            <a:r>
              <a:rPr lang="en-US" sz="1400" dirty="0" smtClean="0">
                <a:solidFill>
                  <a:srgbClr val="002060"/>
                </a:solidFill>
              </a:rPr>
              <a:t> and </a:t>
            </a:r>
            <a:r>
              <a:rPr lang="ro-RO" sz="1400" dirty="0" smtClean="0">
                <a:solidFill>
                  <a:srgbClr val="002060"/>
                </a:solidFill>
              </a:rPr>
              <a:t>bullying competences, in accordance with current psychopedagogy, in German and Spanish cultural educational spaces;</a:t>
            </a:r>
          </a:p>
          <a:p>
            <a:pPr>
              <a:buFont typeface="Arial" charset="0"/>
              <a:buNone/>
              <a:defRPr/>
            </a:pPr>
            <a:r>
              <a:rPr lang="en-US" sz="1400" dirty="0" smtClean="0">
                <a:solidFill>
                  <a:srgbClr val="002060"/>
                </a:solidFill>
              </a:rPr>
              <a:t>		</a:t>
            </a:r>
            <a:r>
              <a:rPr lang="ro-RO" sz="1400" dirty="0" smtClean="0">
                <a:solidFill>
                  <a:srgbClr val="002060"/>
                </a:solidFill>
              </a:rPr>
              <a:t>O2. Development of coaching and inclusion competences, in accordance with current psychopedagogy, in Italian and French cultural educational spaces;</a:t>
            </a:r>
          </a:p>
          <a:p>
            <a:pPr>
              <a:buFont typeface="Arial" charset="0"/>
              <a:buNone/>
              <a:defRPr/>
            </a:pPr>
            <a:r>
              <a:rPr lang="en-US" sz="1400" dirty="0" smtClean="0">
                <a:solidFill>
                  <a:srgbClr val="002060"/>
                </a:solidFill>
              </a:rPr>
              <a:t>		</a:t>
            </a:r>
            <a:r>
              <a:rPr lang="ro-RO" sz="1400" dirty="0" smtClean="0">
                <a:solidFill>
                  <a:srgbClr val="002060"/>
                </a:solidFill>
              </a:rPr>
              <a:t>O3.</a:t>
            </a:r>
            <a:r>
              <a:rPr lang="en-US" sz="1400" dirty="0" smtClean="0">
                <a:solidFill>
                  <a:srgbClr val="002060"/>
                </a:solidFill>
              </a:rPr>
              <a:t> </a:t>
            </a:r>
            <a:r>
              <a:rPr lang="ro-RO" sz="1400" dirty="0" smtClean="0">
                <a:solidFill>
                  <a:srgbClr val="002060"/>
                </a:solidFill>
              </a:rPr>
              <a:t>Developing soft skills for positive education, in accordance with current psycho-pedagogy, in Irish and Italian cultural educational spaces.</a:t>
            </a:r>
          </a:p>
          <a:p>
            <a:pPr>
              <a:buFont typeface="Arial" charset="0"/>
              <a:buNone/>
              <a:defRPr/>
            </a:pPr>
            <a:r>
              <a:rPr lang="ro-RO" sz="1400" dirty="0" smtClean="0">
                <a:solidFill>
                  <a:srgbClr val="002060"/>
                </a:solidFill>
              </a:rPr>
              <a:t> </a:t>
            </a:r>
          </a:p>
          <a:p>
            <a:pPr>
              <a:buFont typeface="Arial" charset="0"/>
              <a:buNone/>
              <a:defRPr/>
            </a:pPr>
            <a:r>
              <a:rPr lang="en-US" sz="1400" dirty="0" smtClean="0">
                <a:solidFill>
                  <a:srgbClr val="002060"/>
                </a:solidFill>
              </a:rPr>
              <a:t>		</a:t>
            </a:r>
            <a:r>
              <a:rPr lang="ro-RO" sz="1400" b="1" dirty="0" smtClean="0">
                <a:solidFill>
                  <a:srgbClr val="002060"/>
                </a:solidFill>
              </a:rPr>
              <a:t>MOBILITIES:</a:t>
            </a:r>
            <a:r>
              <a:rPr lang="ro-RO" sz="1400" dirty="0" smtClean="0">
                <a:solidFill>
                  <a:srgbClr val="002060"/>
                </a:solidFill>
              </a:rPr>
              <a:t> 12 teachers will participate in  6 structured courses; 2 teachers/course; </a:t>
            </a:r>
          </a:p>
          <a:p>
            <a:pPr>
              <a:buFont typeface="Arial" charset="0"/>
              <a:buNone/>
              <a:defRPr/>
            </a:pPr>
            <a:r>
              <a:rPr lang="en-US" sz="1400" dirty="0" smtClean="0">
                <a:solidFill>
                  <a:srgbClr val="002060"/>
                </a:solidFill>
              </a:rPr>
              <a:t>		</a:t>
            </a:r>
          </a:p>
          <a:p>
            <a:pPr>
              <a:buFont typeface="Arial" charset="0"/>
              <a:buNone/>
              <a:defRPr/>
            </a:pPr>
            <a:r>
              <a:rPr lang="en-US" sz="1400" b="1" dirty="0" smtClean="0">
                <a:solidFill>
                  <a:srgbClr val="002060"/>
                </a:solidFill>
              </a:rPr>
              <a:t>		</a:t>
            </a:r>
            <a:r>
              <a:rPr lang="ro-RO" sz="1400" b="1" dirty="0" smtClean="0">
                <a:solidFill>
                  <a:srgbClr val="002060"/>
                </a:solidFill>
              </a:rPr>
              <a:t>COURSE PROVIDERS: </a:t>
            </a:r>
            <a:endParaRPr lang="en-US" sz="1400" b="1" dirty="0" smtClean="0">
              <a:solidFill>
                <a:srgbClr val="002060"/>
              </a:solidFill>
            </a:endParaRPr>
          </a:p>
          <a:p>
            <a:pPr>
              <a:buFont typeface="Arial" charset="0"/>
              <a:buNone/>
              <a:defRPr/>
            </a:pPr>
            <a:r>
              <a:rPr lang="en-US" sz="1400" dirty="0" smtClean="0">
                <a:solidFill>
                  <a:srgbClr val="002060"/>
                </a:solidFill>
              </a:rPr>
              <a:t>			</a:t>
            </a:r>
            <a:r>
              <a:rPr lang="ro-RO" sz="1400" b="1" dirty="0" smtClean="0">
                <a:solidFill>
                  <a:srgbClr val="002060"/>
                </a:solidFill>
              </a:rPr>
              <a:t>Europass Teacher Academy - Florence Italy</a:t>
            </a:r>
            <a:endParaRPr lang="en-US" sz="1400" b="1" dirty="0" smtClean="0">
              <a:solidFill>
                <a:srgbClr val="002060"/>
              </a:solidFill>
            </a:endParaRPr>
          </a:p>
          <a:p>
            <a:pPr>
              <a:buFont typeface="Arial" charset="0"/>
              <a:buNone/>
              <a:defRPr/>
            </a:pPr>
            <a:r>
              <a:rPr lang="en-US" sz="1400" b="1" dirty="0" smtClean="0">
                <a:solidFill>
                  <a:srgbClr val="002060"/>
                </a:solidFill>
              </a:rPr>
              <a:t>			</a:t>
            </a:r>
            <a:r>
              <a:rPr lang="ro-RO" sz="1400" b="1" dirty="0" smtClean="0">
                <a:solidFill>
                  <a:srgbClr val="002060"/>
                </a:solidFill>
              </a:rPr>
              <a:t>PMS ERASMUS </a:t>
            </a:r>
            <a:r>
              <a:rPr lang="en-US" sz="1400" b="1" dirty="0" smtClean="0">
                <a:solidFill>
                  <a:srgbClr val="002060"/>
                </a:solidFill>
              </a:rPr>
              <a:t>S.L.U. </a:t>
            </a:r>
            <a:r>
              <a:rPr lang="ro-RO" sz="1400" b="1" dirty="0" smtClean="0">
                <a:solidFill>
                  <a:srgbClr val="002060"/>
                </a:solidFill>
              </a:rPr>
              <a:t>Alicante - Spain </a:t>
            </a:r>
          </a:p>
          <a:p>
            <a:pPr>
              <a:buFont typeface="Arial" charset="0"/>
              <a:buNone/>
              <a:defRPr/>
            </a:pPr>
            <a:r>
              <a:rPr lang="ro-RO" dirty="0" smtClean="0">
                <a:solidFill>
                  <a:srgbClr val="002060"/>
                </a:solidFill>
              </a:rPr>
              <a:t> </a:t>
            </a:r>
          </a:p>
          <a:p>
            <a:pPr>
              <a:defRPr/>
            </a:pPr>
            <a:endParaRPr lang="ro-RO" dirty="0"/>
          </a:p>
        </p:txBody>
      </p:sp>
      <p:pic>
        <p:nvPicPr>
          <p:cNvPr id="11268" name="Picture 2" descr="C:\Users\vhbfghfrsdh\Desktop\sigla mos.png"/>
          <p:cNvPicPr>
            <a:picLocks noChangeAspect="1" noChangeArrowheads="1"/>
          </p:cNvPicPr>
          <p:nvPr/>
        </p:nvPicPr>
        <p:blipFill>
          <a:blip r:embed="rId2"/>
          <a:srcRect/>
          <a:stretch>
            <a:fillRect/>
          </a:stretch>
        </p:blipFill>
        <p:spPr bwMode="auto">
          <a:xfrm>
            <a:off x="609600" y="1143000"/>
            <a:ext cx="457200" cy="457200"/>
          </a:xfrm>
          <a:prstGeom prst="rect">
            <a:avLst/>
          </a:prstGeom>
          <a:noFill/>
          <a:ln w="9525">
            <a:solidFill>
              <a:srgbClr val="7030A0"/>
            </a:solidFill>
            <a:miter lim="800000"/>
            <a:headEnd/>
            <a:tailEnd/>
          </a:ln>
        </p:spPr>
      </p:pic>
      <p:pic>
        <p:nvPicPr>
          <p:cNvPr id="11269" name="Picture 10" descr="Hand-Tree.png"/>
          <p:cNvPicPr>
            <a:picLocks noChangeAspect="1"/>
          </p:cNvPicPr>
          <p:nvPr/>
        </p:nvPicPr>
        <p:blipFill>
          <a:blip r:embed="rId3"/>
          <a:srcRect/>
          <a:stretch>
            <a:fillRect/>
          </a:stretch>
        </p:blipFill>
        <p:spPr bwMode="auto">
          <a:xfrm>
            <a:off x="4419600" y="1066800"/>
            <a:ext cx="609600" cy="458788"/>
          </a:xfrm>
          <a:prstGeom prst="rect">
            <a:avLst/>
          </a:prstGeom>
          <a:noFill/>
          <a:ln w="9525">
            <a:solidFill>
              <a:srgbClr val="7030A0"/>
            </a:solidFill>
            <a:miter lim="800000"/>
            <a:headEnd/>
            <a:tailEnd/>
          </a:ln>
        </p:spPr>
      </p:pic>
      <p:pic>
        <p:nvPicPr>
          <p:cNvPr id="11270" name="Imagine 1" descr="D:\ANGHEL MARINELA\0.0. implementare PROIECT 2016\1. materiale implementare\1.2. LOGO\logo erasmus.jpg"/>
          <p:cNvPicPr>
            <a:picLocks/>
          </p:cNvPicPr>
          <p:nvPr/>
        </p:nvPicPr>
        <p:blipFill>
          <a:blip r:embed="rId4"/>
          <a:srcRect/>
          <a:stretch>
            <a:fillRect/>
          </a:stretch>
        </p:blipFill>
        <p:spPr bwMode="auto">
          <a:xfrm>
            <a:off x="7315200" y="1371600"/>
            <a:ext cx="1295400" cy="228600"/>
          </a:xfrm>
          <a:prstGeom prst="rect">
            <a:avLst/>
          </a:prstGeom>
          <a:noFill/>
          <a:ln w="9525">
            <a:solidFill>
              <a:srgbClr val="7030A0"/>
            </a:solid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a:srcRect/>
          <a:stretch>
            <a:fillRect/>
          </a:stretch>
        </p:blipFill>
        <p:spPr>
          <a:xfrm>
            <a:off x="0" y="0"/>
            <a:ext cx="9220200" cy="6858000"/>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400" b="1" dirty="0" err="1" smtClean="0">
                <a:solidFill>
                  <a:schemeClr val="accent5">
                    <a:lumMod val="75000"/>
                  </a:schemeClr>
                </a:solidFill>
                <a:cs typeface="Calibri" pitchFamily="34" charset="0"/>
              </a:rPr>
              <a:t>Marinela</a:t>
            </a:r>
            <a:r>
              <a:rPr lang="en-US" sz="2400" b="1" dirty="0" smtClean="0">
                <a:solidFill>
                  <a:schemeClr val="accent5">
                    <a:lumMod val="75000"/>
                  </a:schemeClr>
                </a:solidFill>
                <a:cs typeface="Calibri" pitchFamily="34" charset="0"/>
              </a:rPr>
              <a:t> </a:t>
            </a:r>
            <a:r>
              <a:rPr lang="en-US" sz="2400" b="1" dirty="0" err="1" smtClean="0">
                <a:solidFill>
                  <a:schemeClr val="accent5">
                    <a:lumMod val="75000"/>
                  </a:schemeClr>
                </a:solidFill>
                <a:cs typeface="Calibri" pitchFamily="34" charset="0"/>
              </a:rPr>
              <a:t>Anghel</a:t>
            </a:r>
            <a:r>
              <a:rPr lang="en-US" sz="2400" b="1" dirty="0" smtClean="0">
                <a:solidFill>
                  <a:schemeClr val="accent5">
                    <a:lumMod val="75000"/>
                  </a:schemeClr>
                </a:solidFill>
                <a:cs typeface="Calibri" pitchFamily="34" charset="0"/>
              </a:rPr>
              <a:t>   -   </a:t>
            </a:r>
            <a:r>
              <a:rPr lang="en-US" sz="2400" b="1" dirty="0" err="1" smtClean="0">
                <a:solidFill>
                  <a:schemeClr val="accent5">
                    <a:lumMod val="75000"/>
                  </a:schemeClr>
                </a:solidFill>
                <a:cs typeface="Calibri" pitchFamily="34" charset="0"/>
              </a:rPr>
              <a:t>Florina</a:t>
            </a:r>
            <a:r>
              <a:rPr lang="en-US" sz="2400" b="1" dirty="0" smtClean="0">
                <a:solidFill>
                  <a:schemeClr val="accent5">
                    <a:lumMod val="75000"/>
                  </a:schemeClr>
                </a:solidFill>
                <a:cs typeface="Calibri" pitchFamily="34" charset="0"/>
              </a:rPr>
              <a:t> </a:t>
            </a:r>
            <a:r>
              <a:rPr lang="en-US" sz="2400" b="1" dirty="0" err="1" smtClean="0">
                <a:solidFill>
                  <a:schemeClr val="accent5">
                    <a:lumMod val="75000"/>
                  </a:schemeClr>
                </a:solidFill>
                <a:cs typeface="Calibri" pitchFamily="34" charset="0"/>
              </a:rPr>
              <a:t>Anghele</a:t>
            </a:r>
            <a:r>
              <a:rPr lang="en-US" sz="2400" b="1" dirty="0" smtClean="0">
                <a:solidFill>
                  <a:schemeClr val="accent5">
                    <a:lumMod val="75000"/>
                  </a:schemeClr>
                </a:solidFill>
                <a:cs typeface="Calibri" pitchFamily="34" charset="0"/>
              </a:rPr>
              <a:t> </a:t>
            </a:r>
            <a:br>
              <a:rPr lang="en-US" sz="2400" b="1" dirty="0" smtClean="0">
                <a:solidFill>
                  <a:schemeClr val="accent5">
                    <a:lumMod val="75000"/>
                  </a:schemeClr>
                </a:solidFill>
                <a:cs typeface="Calibri" pitchFamily="34" charset="0"/>
              </a:rPr>
            </a:br>
            <a:r>
              <a:rPr lang="en-US" sz="2400" dirty="0" smtClean="0">
                <a:solidFill>
                  <a:schemeClr val="accent5">
                    <a:lumMod val="75000"/>
                  </a:schemeClr>
                </a:solidFill>
                <a:cs typeface="Calibri" pitchFamily="34" charset="0"/>
              </a:rPr>
              <a:t>English Language Teachers </a:t>
            </a:r>
            <a:br>
              <a:rPr lang="en-US" sz="2400" dirty="0" smtClean="0">
                <a:solidFill>
                  <a:schemeClr val="accent5">
                    <a:lumMod val="75000"/>
                  </a:schemeClr>
                </a:solidFill>
                <a:cs typeface="Calibri" pitchFamily="34" charset="0"/>
              </a:rPr>
            </a:br>
            <a:r>
              <a:rPr lang="en-US" sz="2400" dirty="0" smtClean="0">
                <a:solidFill>
                  <a:schemeClr val="accent5">
                    <a:lumMod val="75000"/>
                  </a:schemeClr>
                </a:solidFill>
                <a:cs typeface="Calibri" pitchFamily="34" charset="0"/>
              </a:rPr>
              <a:t>Project Coordinators </a:t>
            </a:r>
            <a:endParaRPr lang="ro-RO" sz="2400" dirty="0">
              <a:solidFill>
                <a:schemeClr val="accent5">
                  <a:lumMod val="75000"/>
                </a:schemeClr>
              </a:solidFill>
              <a:cs typeface="Calibri" pitchFamily="34" charset="0"/>
            </a:endParaRPr>
          </a:p>
        </p:txBody>
      </p:sp>
      <p:pic>
        <p:nvPicPr>
          <p:cNvPr id="4" name="Content Placeholder 3" descr="florian .jpg"/>
          <p:cNvPicPr>
            <a:picLocks noGrp="1" noChangeAspect="1"/>
          </p:cNvPicPr>
          <p:nvPr>
            <p:ph idx="1"/>
          </p:nvPr>
        </p:nvPicPr>
        <p:blipFill>
          <a:blip r:embed="rId2"/>
          <a:stretch>
            <a:fillRect/>
          </a:stretch>
        </p:blipFill>
        <p:spPr>
          <a:xfrm>
            <a:off x="228600" y="2362200"/>
            <a:ext cx="3182938" cy="2773363"/>
          </a:xfrm>
          <a:effectLst>
            <a:outerShdw blurRad="190500" algn="tl" rotWithShape="0">
              <a:srgbClr val="000000">
                <a:alpha val="70000"/>
              </a:srgbClr>
            </a:outerShdw>
          </a:effectLst>
        </p:spPr>
      </p:pic>
      <p:pic>
        <p:nvPicPr>
          <p:cNvPr id="5" name="Picture 4" descr="DREAMING ABOUT IRELAND .jpeg"/>
          <p:cNvPicPr>
            <a:picLocks noChangeAspect="1"/>
          </p:cNvPicPr>
          <p:nvPr/>
        </p:nvPicPr>
        <p:blipFill>
          <a:blip r:embed="rId3"/>
          <a:srcRect l="8000" t="9333" r="9000" b="10667"/>
          <a:stretch>
            <a:fillRect/>
          </a:stretch>
        </p:blipFill>
        <p:spPr>
          <a:xfrm>
            <a:off x="5410200" y="4114800"/>
            <a:ext cx="3478213" cy="2514600"/>
          </a:xfrm>
          <a:prstGeom prst="rect">
            <a:avLst/>
          </a:prstGeom>
          <a:ln>
            <a:noFill/>
          </a:ln>
          <a:effectLst>
            <a:outerShdw blurRad="190500" algn="tl" rotWithShape="0">
              <a:srgbClr val="000000">
                <a:alpha val="70000"/>
              </a:srgbClr>
            </a:outerShdw>
          </a:effectLst>
        </p:spPr>
      </p:pic>
      <p:pic>
        <p:nvPicPr>
          <p:cNvPr id="6" name="Picture 5" descr="Hand-Tree.png"/>
          <p:cNvPicPr>
            <a:picLocks noChangeAspect="1"/>
          </p:cNvPicPr>
          <p:nvPr/>
        </p:nvPicPr>
        <p:blipFill>
          <a:blip r:embed="rId4"/>
          <a:stretch>
            <a:fillRect/>
          </a:stretch>
        </p:blipFill>
        <p:spPr>
          <a:xfrm>
            <a:off x="3505200" y="1981200"/>
            <a:ext cx="2554271" cy="1921718"/>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Placeholder 3"/>
          <p:cNvSpPr>
            <a:spLocks noGrp="1"/>
          </p:cNvSpPr>
          <p:nvPr>
            <p:ph type="body" sz="half" idx="2"/>
          </p:nvPr>
        </p:nvSpPr>
        <p:spPr>
          <a:xfrm>
            <a:off x="0" y="2819400"/>
            <a:ext cx="9144000" cy="4038600"/>
          </a:xfrm>
          <a:solidFill>
            <a:schemeClr val="accent5">
              <a:lumMod val="20000"/>
              <a:lumOff val="80000"/>
            </a:schemeClr>
          </a:solidFill>
          <a:ln>
            <a:solidFill>
              <a:srgbClr val="7030A0"/>
            </a:solidFill>
          </a:ln>
        </p:spPr>
        <p:txBody>
          <a:bodyPr/>
          <a:lstStyle/>
          <a:p>
            <a:pPr>
              <a:defRPr/>
            </a:pPr>
            <a:r>
              <a:rPr lang="en-US" sz="2000" b="1" dirty="0" smtClean="0">
                <a:solidFill>
                  <a:srgbClr val="7030A0"/>
                </a:solidFill>
              </a:rPr>
              <a:t>	</a:t>
            </a:r>
            <a:r>
              <a:rPr lang="en-US" sz="2000" b="1" dirty="0" err="1" smtClean="0">
                <a:solidFill>
                  <a:srgbClr val="7030A0"/>
                </a:solidFill>
              </a:rPr>
              <a:t>Marinela</a:t>
            </a:r>
            <a:r>
              <a:rPr lang="en-US" sz="2000" b="1" dirty="0" smtClean="0">
                <a:solidFill>
                  <a:srgbClr val="7030A0"/>
                </a:solidFill>
              </a:rPr>
              <a:t> </a:t>
            </a:r>
            <a:r>
              <a:rPr lang="en-US" sz="2000" b="1" dirty="0" err="1" smtClean="0">
                <a:solidFill>
                  <a:srgbClr val="7030A0"/>
                </a:solidFill>
              </a:rPr>
              <a:t>Anghel</a:t>
            </a:r>
            <a:r>
              <a:rPr lang="en-US" sz="2000" b="1" dirty="0" smtClean="0">
                <a:solidFill>
                  <a:srgbClr val="7030A0"/>
                </a:solidFill>
              </a:rPr>
              <a:t> </a:t>
            </a:r>
            <a:endParaRPr lang="en-US" sz="2000" b="1" dirty="0" smtClean="0">
              <a:solidFill>
                <a:srgbClr val="002060"/>
              </a:solidFill>
            </a:endParaRPr>
          </a:p>
          <a:p>
            <a:pPr lvl="1">
              <a:defRPr/>
            </a:pPr>
            <a:r>
              <a:rPr lang="en-US" b="1" dirty="0" smtClean="0">
                <a:solidFill>
                  <a:srgbClr val="002060"/>
                </a:solidFill>
              </a:rPr>
              <a:t>	</a:t>
            </a:r>
            <a:r>
              <a:rPr lang="en-US" sz="1600" b="1" dirty="0" smtClean="0">
                <a:solidFill>
                  <a:srgbClr val="002060"/>
                </a:solidFill>
              </a:rPr>
              <a:t>- English Language Teacher  </a:t>
            </a:r>
          </a:p>
          <a:p>
            <a:pPr>
              <a:defRPr/>
            </a:pPr>
            <a:r>
              <a:rPr lang="en-US" sz="1600" b="1" dirty="0" smtClean="0">
                <a:solidFill>
                  <a:srgbClr val="002060"/>
                </a:solidFill>
              </a:rPr>
              <a:t>	- Reader: </a:t>
            </a:r>
            <a:r>
              <a:rPr lang="en-US" sz="1600" dirty="0" smtClean="0">
                <a:solidFill>
                  <a:srgbClr val="002060"/>
                </a:solidFill>
              </a:rPr>
              <a:t>Kazuo Ishiguro, </a:t>
            </a:r>
            <a:r>
              <a:rPr lang="en-US" sz="1600" dirty="0" err="1" smtClean="0">
                <a:solidFill>
                  <a:srgbClr val="002060"/>
                </a:solidFill>
              </a:rPr>
              <a:t>Haruki</a:t>
            </a:r>
            <a:r>
              <a:rPr lang="en-US" sz="1600" dirty="0" smtClean="0">
                <a:solidFill>
                  <a:srgbClr val="002060"/>
                </a:solidFill>
              </a:rPr>
              <a:t> Murakami, John </a:t>
            </a:r>
            <a:r>
              <a:rPr lang="en-US" sz="1600" dirty="0" err="1" smtClean="0">
                <a:solidFill>
                  <a:srgbClr val="002060"/>
                </a:solidFill>
              </a:rPr>
              <a:t>Fowles</a:t>
            </a:r>
            <a:r>
              <a:rPr lang="en-US" sz="1600" dirty="0" smtClean="0">
                <a:solidFill>
                  <a:srgbClr val="002060"/>
                </a:solidFill>
              </a:rPr>
              <a:t>, </a:t>
            </a:r>
            <a:r>
              <a:rPr lang="en-US" sz="1600" dirty="0" err="1" smtClean="0">
                <a:solidFill>
                  <a:srgbClr val="002060"/>
                </a:solidFill>
              </a:rPr>
              <a:t>Salman</a:t>
            </a:r>
            <a:r>
              <a:rPr lang="en-US" sz="1600" dirty="0" smtClean="0">
                <a:solidFill>
                  <a:srgbClr val="002060"/>
                </a:solidFill>
              </a:rPr>
              <a:t> Rushdie, Vladimir Nabokov, 	</a:t>
            </a:r>
            <a:r>
              <a:rPr lang="en-US" sz="1600" dirty="0" err="1" smtClean="0">
                <a:solidFill>
                  <a:srgbClr val="002060"/>
                </a:solidFill>
              </a:rPr>
              <a:t>Mircea</a:t>
            </a:r>
            <a:r>
              <a:rPr lang="en-US" sz="1600" dirty="0" smtClean="0">
                <a:solidFill>
                  <a:srgbClr val="002060"/>
                </a:solidFill>
              </a:rPr>
              <a:t> C</a:t>
            </a:r>
            <a:r>
              <a:rPr lang="ro-RO" sz="1600" dirty="0" smtClean="0">
                <a:solidFill>
                  <a:srgbClr val="002060"/>
                </a:solidFill>
              </a:rPr>
              <a:t>ărtărescu, </a:t>
            </a:r>
            <a:r>
              <a:rPr lang="en-US" sz="1600" dirty="0" smtClean="0">
                <a:solidFill>
                  <a:srgbClr val="002060"/>
                </a:solidFill>
              </a:rPr>
              <a:t>Lucian </a:t>
            </a:r>
            <a:r>
              <a:rPr lang="en-US" sz="1600" dirty="0" err="1" smtClean="0">
                <a:solidFill>
                  <a:srgbClr val="002060"/>
                </a:solidFill>
              </a:rPr>
              <a:t>Blaga</a:t>
            </a:r>
            <a:r>
              <a:rPr lang="en-US" sz="1600" dirty="0" smtClean="0">
                <a:solidFill>
                  <a:srgbClr val="002060"/>
                </a:solidFill>
              </a:rPr>
              <a:t>, </a:t>
            </a:r>
            <a:r>
              <a:rPr lang="ro-RO" sz="1600" dirty="0" smtClean="0">
                <a:solidFill>
                  <a:srgbClr val="002060"/>
                </a:solidFill>
              </a:rPr>
              <a:t>Daniel J. Siegel, Jon Kabat Zinn,</a:t>
            </a:r>
            <a:r>
              <a:rPr lang="ro-RO" sz="1600" b="1" dirty="0" smtClean="0">
                <a:solidFill>
                  <a:srgbClr val="002060"/>
                </a:solidFill>
              </a:rPr>
              <a:t> </a:t>
            </a:r>
            <a:r>
              <a:rPr lang="ro-RO" sz="1600" dirty="0" smtClean="0">
                <a:solidFill>
                  <a:srgbClr val="002060"/>
                </a:solidFill>
              </a:rPr>
              <a:t>Brené Brown</a:t>
            </a:r>
            <a:r>
              <a:rPr lang="en-US" sz="1600" dirty="0" smtClean="0">
                <a:solidFill>
                  <a:srgbClr val="002060"/>
                </a:solidFill>
              </a:rPr>
              <a:t>,</a:t>
            </a:r>
            <a:r>
              <a:rPr lang="ro-RO" sz="1600" dirty="0" smtClean="0">
                <a:solidFill>
                  <a:srgbClr val="002060"/>
                </a:solidFill>
              </a:rPr>
              <a:t> Antonio Machado, </a:t>
            </a:r>
            <a:r>
              <a:rPr lang="en-US" sz="1600" dirty="0" smtClean="0">
                <a:solidFill>
                  <a:srgbClr val="002060"/>
                </a:solidFill>
              </a:rPr>
              <a:t>	</a:t>
            </a:r>
            <a:r>
              <a:rPr lang="ro-RO" sz="1600" dirty="0" smtClean="0">
                <a:solidFill>
                  <a:srgbClr val="002060"/>
                </a:solidFill>
              </a:rPr>
              <a:t>John O</a:t>
            </a:r>
            <a:r>
              <a:rPr lang="en-US" sz="1600" dirty="0" smtClean="0">
                <a:solidFill>
                  <a:srgbClr val="002060"/>
                </a:solidFill>
              </a:rPr>
              <a:t>’</a:t>
            </a:r>
            <a:r>
              <a:rPr lang="ro-RO" sz="1600" dirty="0" smtClean="0">
                <a:solidFill>
                  <a:srgbClr val="002060"/>
                </a:solidFill>
              </a:rPr>
              <a:t> Donohue</a:t>
            </a:r>
            <a:r>
              <a:rPr lang="en-US" sz="1600" dirty="0" smtClean="0">
                <a:solidFill>
                  <a:srgbClr val="002060"/>
                </a:solidFill>
              </a:rPr>
              <a:t>, </a:t>
            </a:r>
            <a:r>
              <a:rPr lang="en-US" sz="1600" dirty="0" err="1" smtClean="0">
                <a:solidFill>
                  <a:srgbClr val="002060"/>
                </a:solidFill>
              </a:rPr>
              <a:t>Kabir</a:t>
            </a:r>
            <a:r>
              <a:rPr lang="en-US" sz="1600" dirty="0" smtClean="0">
                <a:solidFill>
                  <a:srgbClr val="002060"/>
                </a:solidFill>
              </a:rPr>
              <a:t> </a:t>
            </a:r>
          </a:p>
          <a:p>
            <a:pPr>
              <a:defRPr/>
            </a:pPr>
            <a:r>
              <a:rPr lang="en-US" sz="1600" b="1" dirty="0" smtClean="0">
                <a:solidFill>
                  <a:srgbClr val="002060"/>
                </a:solidFill>
              </a:rPr>
              <a:t>	- Always interested in Writing:  </a:t>
            </a:r>
            <a:r>
              <a:rPr lang="en-US" sz="1600" dirty="0" smtClean="0">
                <a:solidFill>
                  <a:srgbClr val="002060"/>
                </a:solidFill>
              </a:rPr>
              <a:t>from poems as a therapy to Erasmus+ projects </a:t>
            </a:r>
          </a:p>
          <a:p>
            <a:pPr>
              <a:defRPr/>
            </a:pPr>
            <a:r>
              <a:rPr lang="en-US" sz="1600" b="1" dirty="0" smtClean="0">
                <a:solidFill>
                  <a:srgbClr val="002060"/>
                </a:solidFill>
              </a:rPr>
              <a:t>	- Tai Chi and Qi Gong Learner: </a:t>
            </a:r>
            <a:r>
              <a:rPr lang="en-US" sz="1600" dirty="0" smtClean="0">
                <a:solidFill>
                  <a:srgbClr val="002060"/>
                </a:solidFill>
              </a:rPr>
              <a:t>Chris Pei, Shi </a:t>
            </a:r>
            <a:r>
              <a:rPr lang="en-US" sz="1600" dirty="0" err="1" smtClean="0">
                <a:solidFill>
                  <a:srgbClr val="002060"/>
                </a:solidFill>
              </a:rPr>
              <a:t>Heng</a:t>
            </a:r>
            <a:r>
              <a:rPr lang="en-US" sz="1600" dirty="0" smtClean="0">
                <a:solidFill>
                  <a:srgbClr val="002060"/>
                </a:solidFill>
              </a:rPr>
              <a:t> Yi, Dr. Paul Lam, Helen Liang</a:t>
            </a:r>
          </a:p>
          <a:p>
            <a:pPr>
              <a:defRPr/>
            </a:pPr>
            <a:r>
              <a:rPr lang="en-US" sz="1600" b="1" dirty="0" smtClean="0">
                <a:solidFill>
                  <a:srgbClr val="002060"/>
                </a:solidFill>
              </a:rPr>
              <a:t> 	- Music listener: </a:t>
            </a:r>
            <a:r>
              <a:rPr lang="en-US" sz="1600" dirty="0" smtClean="0">
                <a:solidFill>
                  <a:srgbClr val="002060"/>
                </a:solidFill>
              </a:rPr>
              <a:t>Queen, Maroon 5, Coldplay, Imagine Dragons, Pink, George Ezra, </a:t>
            </a:r>
            <a:r>
              <a:rPr lang="en-US" sz="1600" dirty="0" err="1" smtClean="0">
                <a:solidFill>
                  <a:srgbClr val="002060"/>
                </a:solidFill>
              </a:rPr>
              <a:t>Haevn</a:t>
            </a:r>
            <a:r>
              <a:rPr lang="en-US" sz="1600" dirty="0" smtClean="0">
                <a:solidFill>
                  <a:srgbClr val="002060"/>
                </a:solidFill>
              </a:rPr>
              <a:t>, Leonard 	Cohen, Chris Stapleton</a:t>
            </a:r>
          </a:p>
          <a:p>
            <a:pPr>
              <a:defRPr/>
            </a:pPr>
            <a:r>
              <a:rPr lang="en-US" sz="1600" b="1" dirty="0" smtClean="0">
                <a:solidFill>
                  <a:srgbClr val="002060"/>
                </a:solidFill>
              </a:rPr>
              <a:t>	- Newcomer in mindfulness and meditation</a:t>
            </a:r>
          </a:p>
          <a:p>
            <a:pPr>
              <a:defRPr/>
            </a:pPr>
            <a:r>
              <a:rPr lang="en-US" sz="1600" b="1" dirty="0" smtClean="0">
                <a:solidFill>
                  <a:srgbClr val="002060"/>
                </a:solidFill>
              </a:rPr>
              <a:t>	- </a:t>
            </a:r>
            <a:r>
              <a:rPr lang="en-US" sz="1600" b="1" dirty="0" err="1" smtClean="0">
                <a:solidFill>
                  <a:srgbClr val="002060"/>
                </a:solidFill>
              </a:rPr>
              <a:t>Favourite</a:t>
            </a:r>
            <a:r>
              <a:rPr lang="en-US" sz="1600" b="1" dirty="0" smtClean="0">
                <a:solidFill>
                  <a:srgbClr val="002060"/>
                </a:solidFill>
              </a:rPr>
              <a:t> quote: </a:t>
            </a:r>
            <a:r>
              <a:rPr lang="en-US" sz="1600" i="1" dirty="0" smtClean="0">
                <a:solidFill>
                  <a:srgbClr val="002060"/>
                </a:solidFill>
              </a:rPr>
              <a:t>“Stay awkward, brave and kind.”, </a:t>
            </a:r>
            <a:r>
              <a:rPr lang="en-US" sz="1600" dirty="0" err="1" smtClean="0">
                <a:solidFill>
                  <a:srgbClr val="002060"/>
                </a:solidFill>
              </a:rPr>
              <a:t>Brene</a:t>
            </a:r>
            <a:r>
              <a:rPr lang="en-US" sz="1600" dirty="0" smtClean="0">
                <a:solidFill>
                  <a:srgbClr val="002060"/>
                </a:solidFill>
              </a:rPr>
              <a:t> Brown</a:t>
            </a:r>
            <a:endParaRPr lang="en-US" sz="1600" b="1" dirty="0" smtClean="0">
              <a:solidFill>
                <a:srgbClr val="002060"/>
              </a:solidFill>
            </a:endParaRPr>
          </a:p>
          <a:p>
            <a:pPr lvl="1">
              <a:defRPr/>
            </a:pPr>
            <a:r>
              <a:rPr lang="en-US" sz="1600" b="1" dirty="0" smtClean="0">
                <a:solidFill>
                  <a:srgbClr val="002060"/>
                </a:solidFill>
              </a:rPr>
              <a:t>	- Motto: </a:t>
            </a:r>
            <a:r>
              <a:rPr lang="en-US" sz="1600" i="1" dirty="0" smtClean="0">
                <a:solidFill>
                  <a:srgbClr val="002060"/>
                </a:solidFill>
              </a:rPr>
              <a:t>“May all human beings walk in beau</a:t>
            </a:r>
            <a:r>
              <a:rPr lang="ro-RO" sz="1600" i="1" dirty="0" smtClean="0">
                <a:solidFill>
                  <a:srgbClr val="002060"/>
                </a:solidFill>
              </a:rPr>
              <a:t>ty.</a:t>
            </a:r>
            <a:r>
              <a:rPr lang="en-US" sz="1600" i="1" dirty="0" smtClean="0">
                <a:solidFill>
                  <a:srgbClr val="002060"/>
                </a:solidFill>
              </a:rPr>
              <a:t>”,  </a:t>
            </a:r>
            <a:r>
              <a:rPr lang="en-US" sz="1600" dirty="0" smtClean="0">
                <a:solidFill>
                  <a:srgbClr val="002060"/>
                </a:solidFill>
              </a:rPr>
              <a:t>Navajo </a:t>
            </a:r>
            <a:r>
              <a:rPr lang="en-US" sz="1600" dirty="0" smtClean="0">
                <a:solidFill>
                  <a:srgbClr val="002060"/>
                </a:solidFill>
              </a:rPr>
              <a:t>Prayer </a:t>
            </a:r>
          </a:p>
          <a:p>
            <a:pPr>
              <a:defRPr/>
            </a:pPr>
            <a:endParaRPr lang="ro-RO" sz="1600" b="1" dirty="0" smtClean="0"/>
          </a:p>
        </p:txBody>
      </p:sp>
      <p:pic>
        <p:nvPicPr>
          <p:cNvPr id="7" name="Picture 6" descr="20200919_141932.jpg"/>
          <p:cNvPicPr>
            <a:picLocks noChangeAspect="1"/>
          </p:cNvPicPr>
          <p:nvPr/>
        </p:nvPicPr>
        <p:blipFill>
          <a:blip r:embed="rId2" cstate="print"/>
          <a:stretch>
            <a:fillRect/>
          </a:stretch>
        </p:blipFill>
        <p:spPr>
          <a:xfrm flipV="1">
            <a:off x="0" y="0"/>
            <a:ext cx="9144000" cy="2876550"/>
          </a:xfrm>
          <a:prstGeom prst="rect">
            <a:avLst/>
          </a:prstGeom>
        </p:spPr>
      </p:pic>
      <p:pic>
        <p:nvPicPr>
          <p:cNvPr id="12" name="Picture 11" descr="mindfulness-based-meditation.jpg"/>
          <p:cNvPicPr>
            <a:picLocks noChangeAspect="1"/>
          </p:cNvPicPr>
          <p:nvPr/>
        </p:nvPicPr>
        <p:blipFill>
          <a:blip r:embed="rId3" cstate="print"/>
          <a:stretch>
            <a:fillRect/>
          </a:stretch>
        </p:blipFill>
        <p:spPr>
          <a:xfrm>
            <a:off x="7010400" y="5283200"/>
            <a:ext cx="2133600" cy="14224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273050"/>
            <a:ext cx="3008313" cy="641350"/>
          </a:xfrm>
        </p:spPr>
        <p:txBody>
          <a:bodyPr/>
          <a:lstStyle/>
          <a:p>
            <a:r>
              <a:rPr lang="en-US" dirty="0" err="1" smtClean="0">
                <a:solidFill>
                  <a:schemeClr val="accent4"/>
                </a:solidFill>
              </a:rPr>
              <a:t>Florina</a:t>
            </a:r>
            <a:r>
              <a:rPr lang="en-US" dirty="0" smtClean="0">
                <a:solidFill>
                  <a:schemeClr val="accent4"/>
                </a:solidFill>
              </a:rPr>
              <a:t> </a:t>
            </a:r>
            <a:r>
              <a:rPr lang="en-US" dirty="0" err="1" smtClean="0">
                <a:solidFill>
                  <a:schemeClr val="accent4"/>
                </a:solidFill>
              </a:rPr>
              <a:t>Anghele</a:t>
            </a:r>
            <a:r>
              <a:rPr lang="en-US" dirty="0" smtClean="0">
                <a:solidFill>
                  <a:schemeClr val="accent4"/>
                </a:solidFill>
              </a:rPr>
              <a:t> </a:t>
            </a:r>
            <a:endParaRPr lang="ro-RO" dirty="0" smtClean="0">
              <a:solidFill>
                <a:schemeClr val="accent4"/>
              </a:solidFill>
            </a:endParaRPr>
          </a:p>
        </p:txBody>
      </p:sp>
      <p:pic>
        <p:nvPicPr>
          <p:cNvPr id="2" name="Content Placeholder 1"/>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4419600" y="533400"/>
            <a:ext cx="4451603" cy="5853113"/>
          </a:xfrm>
        </p:spPr>
      </p:pic>
      <p:sp>
        <p:nvSpPr>
          <p:cNvPr id="15364" name="Text Placeholder 3"/>
          <p:cNvSpPr>
            <a:spLocks noGrp="1"/>
          </p:cNvSpPr>
          <p:nvPr>
            <p:ph type="body" sz="half" idx="2"/>
          </p:nvPr>
        </p:nvSpPr>
        <p:spPr>
          <a:xfrm>
            <a:off x="457200" y="1143001"/>
            <a:ext cx="3810000" cy="4800600"/>
          </a:xfrm>
          <a:blipFill>
            <a:blip r:embed="rId3"/>
            <a:tile tx="0" ty="0" sx="100000" sy="100000" flip="none" algn="tl"/>
          </a:blipFill>
        </p:spPr>
        <p:txBody>
          <a:bodyPr/>
          <a:lstStyle/>
          <a:p>
            <a:pPr lvl="0">
              <a:buFont typeface="Arial" pitchFamily="34" charset="0"/>
              <a:buChar char="•"/>
              <a:defRPr/>
            </a:pPr>
            <a:r>
              <a:rPr lang="en-US" sz="1600" b="1" dirty="0" smtClean="0">
                <a:solidFill>
                  <a:srgbClr val="002060"/>
                </a:solidFill>
              </a:rPr>
              <a:t> English </a:t>
            </a:r>
            <a:r>
              <a:rPr lang="en-US" sz="1600" b="1" dirty="0">
                <a:solidFill>
                  <a:srgbClr val="002060"/>
                </a:solidFill>
              </a:rPr>
              <a:t>Language Teacher  </a:t>
            </a:r>
          </a:p>
          <a:p>
            <a:pPr lvl="0" algn="just">
              <a:buFont typeface="Arial" pitchFamily="34" charset="0"/>
              <a:buChar char="•"/>
              <a:defRPr/>
            </a:pPr>
            <a:r>
              <a:rPr lang="en-US" sz="1600" b="1" dirty="0" smtClean="0">
                <a:solidFill>
                  <a:srgbClr val="002060"/>
                </a:solidFill>
              </a:rPr>
              <a:t> </a:t>
            </a:r>
            <a:r>
              <a:rPr lang="en-US" sz="1600" b="1" dirty="0">
                <a:solidFill>
                  <a:srgbClr val="002060"/>
                </a:solidFill>
              </a:rPr>
              <a:t>A triggering book:  </a:t>
            </a:r>
            <a:r>
              <a:rPr lang="en-US" sz="1600" i="1" dirty="0">
                <a:solidFill>
                  <a:srgbClr val="002060"/>
                </a:solidFill>
              </a:rPr>
              <a:t>Breaking the Habit of Being Yourself: How to Lose Your Mind and Create a New One, </a:t>
            </a:r>
            <a:r>
              <a:rPr lang="en-US" sz="1600" dirty="0">
                <a:solidFill>
                  <a:srgbClr val="002060"/>
                </a:solidFill>
              </a:rPr>
              <a:t>Joe </a:t>
            </a:r>
            <a:r>
              <a:rPr lang="en-US" sz="1600" dirty="0" err="1">
                <a:solidFill>
                  <a:srgbClr val="002060"/>
                </a:solidFill>
              </a:rPr>
              <a:t>Dispenza</a:t>
            </a:r>
            <a:r>
              <a:rPr lang="en-US" sz="1600" dirty="0">
                <a:solidFill>
                  <a:srgbClr val="002060"/>
                </a:solidFill>
              </a:rPr>
              <a:t> </a:t>
            </a:r>
            <a:endParaRPr lang="en-US" sz="1600" dirty="0" smtClean="0">
              <a:solidFill>
                <a:srgbClr val="002060"/>
              </a:solidFill>
            </a:endParaRPr>
          </a:p>
          <a:p>
            <a:pPr lvl="0">
              <a:buFont typeface="Arial" pitchFamily="34" charset="0"/>
              <a:buChar char="•"/>
              <a:defRPr/>
            </a:pPr>
            <a:r>
              <a:rPr lang="en-US" sz="1600" b="1" dirty="0">
                <a:solidFill>
                  <a:srgbClr val="002060"/>
                </a:solidFill>
              </a:rPr>
              <a:t> </a:t>
            </a:r>
            <a:r>
              <a:rPr lang="en-US" sz="1600" b="1" dirty="0" smtClean="0">
                <a:solidFill>
                  <a:srgbClr val="002060"/>
                </a:solidFill>
              </a:rPr>
              <a:t>Latest interests: </a:t>
            </a:r>
            <a:r>
              <a:rPr lang="en-US" sz="1600" dirty="0" smtClean="0">
                <a:solidFill>
                  <a:srgbClr val="002060"/>
                </a:solidFill>
              </a:rPr>
              <a:t>mindfulness, neuroscience, reconnecting, parenting</a:t>
            </a:r>
            <a:endParaRPr lang="en-US" sz="1600" b="1" dirty="0" smtClean="0">
              <a:solidFill>
                <a:srgbClr val="002060"/>
              </a:solidFill>
            </a:endParaRPr>
          </a:p>
          <a:p>
            <a:pPr lvl="0">
              <a:buFont typeface="Arial" pitchFamily="34" charset="0"/>
              <a:buChar char="•"/>
              <a:defRPr/>
            </a:pPr>
            <a:r>
              <a:rPr lang="en-US" sz="1600" b="1" dirty="0" smtClean="0">
                <a:solidFill>
                  <a:srgbClr val="002060"/>
                </a:solidFill>
              </a:rPr>
              <a:t> A singer:</a:t>
            </a:r>
            <a:r>
              <a:rPr lang="en-US" sz="1600" dirty="0">
                <a:solidFill>
                  <a:srgbClr val="002060"/>
                </a:solidFill>
              </a:rPr>
              <a:t> </a:t>
            </a:r>
            <a:r>
              <a:rPr lang="en-US" sz="1600" dirty="0" err="1" smtClean="0">
                <a:solidFill>
                  <a:srgbClr val="002060"/>
                </a:solidFill>
              </a:rPr>
              <a:t>Asaf</a:t>
            </a:r>
            <a:r>
              <a:rPr lang="en-US" sz="1600" dirty="0" smtClean="0">
                <a:solidFill>
                  <a:srgbClr val="002060"/>
                </a:solidFill>
              </a:rPr>
              <a:t> </a:t>
            </a:r>
            <a:r>
              <a:rPr lang="en-US" sz="1600" dirty="0" err="1" smtClean="0">
                <a:solidFill>
                  <a:srgbClr val="002060"/>
                </a:solidFill>
              </a:rPr>
              <a:t>Avidan</a:t>
            </a:r>
            <a:r>
              <a:rPr lang="en-US" sz="1600" dirty="0">
                <a:solidFill>
                  <a:srgbClr val="002060"/>
                </a:solidFill>
              </a:rPr>
              <a:t> (</a:t>
            </a:r>
            <a:r>
              <a:rPr lang="en-US" sz="1600" i="1" dirty="0">
                <a:solidFill>
                  <a:srgbClr val="002060"/>
                </a:solidFill>
              </a:rPr>
              <a:t>The Labyrinth </a:t>
            </a:r>
            <a:r>
              <a:rPr lang="en-US" sz="1600" i="1" dirty="0" smtClean="0">
                <a:solidFill>
                  <a:srgbClr val="002060"/>
                </a:solidFill>
              </a:rPr>
              <a:t>Song</a:t>
            </a:r>
            <a:r>
              <a:rPr lang="en-US" sz="1600" dirty="0" smtClean="0">
                <a:solidFill>
                  <a:srgbClr val="002060"/>
                </a:solidFill>
              </a:rPr>
              <a:t>)</a:t>
            </a:r>
          </a:p>
          <a:p>
            <a:pPr lvl="0">
              <a:buFont typeface="Arial" pitchFamily="34" charset="0"/>
              <a:buChar char="•"/>
              <a:defRPr/>
            </a:pPr>
            <a:r>
              <a:rPr lang="en-US" sz="1600" b="1" dirty="0" smtClean="0">
                <a:solidFill>
                  <a:srgbClr val="002060"/>
                </a:solidFill>
              </a:rPr>
              <a:t> Newcomer </a:t>
            </a:r>
            <a:r>
              <a:rPr lang="en-US" sz="1600" b="1" dirty="0">
                <a:solidFill>
                  <a:srgbClr val="002060"/>
                </a:solidFill>
              </a:rPr>
              <a:t>in mindfulness and meditation</a:t>
            </a:r>
          </a:p>
          <a:p>
            <a:pPr lvl="0" algn="just">
              <a:buFont typeface="Arial" pitchFamily="34" charset="0"/>
              <a:buChar char="•"/>
              <a:defRPr/>
            </a:pPr>
            <a:r>
              <a:rPr lang="en-US" sz="1600" b="1" dirty="0">
                <a:solidFill>
                  <a:srgbClr val="002060"/>
                </a:solidFill>
              </a:rPr>
              <a:t> </a:t>
            </a:r>
            <a:r>
              <a:rPr lang="en-US" sz="1600" b="1" dirty="0" err="1">
                <a:solidFill>
                  <a:srgbClr val="002060"/>
                </a:solidFill>
              </a:rPr>
              <a:t>Favourite</a:t>
            </a:r>
            <a:r>
              <a:rPr lang="en-US" sz="1600" b="1" dirty="0">
                <a:solidFill>
                  <a:srgbClr val="002060"/>
                </a:solidFill>
              </a:rPr>
              <a:t> quote: </a:t>
            </a:r>
            <a:r>
              <a:rPr lang="en-US" sz="1600" i="1" dirty="0">
                <a:solidFill>
                  <a:srgbClr val="002060"/>
                </a:solidFill>
              </a:rPr>
              <a:t>We may not be responsible for the world that created our minds, but we can take responsibility for the mind with which we create our </a:t>
            </a:r>
            <a:r>
              <a:rPr lang="en-US" sz="1600" i="1" dirty="0" smtClean="0">
                <a:solidFill>
                  <a:srgbClr val="002060"/>
                </a:solidFill>
              </a:rPr>
              <a:t>world. </a:t>
            </a:r>
            <a:r>
              <a:rPr lang="en-US" sz="1600" dirty="0" smtClean="0">
                <a:solidFill>
                  <a:srgbClr val="002060"/>
                </a:solidFill>
              </a:rPr>
              <a:t>Gabor </a:t>
            </a:r>
            <a:r>
              <a:rPr lang="en-US" sz="1600" dirty="0">
                <a:solidFill>
                  <a:srgbClr val="002060"/>
                </a:solidFill>
              </a:rPr>
              <a:t>Mate</a:t>
            </a:r>
            <a:endParaRPr lang="en-US" sz="1600" dirty="0" smtClean="0">
              <a:solidFill>
                <a:srgbClr val="002060"/>
              </a:solidFill>
            </a:endParaRPr>
          </a:p>
          <a:p>
            <a:pPr lvl="0" algn="just">
              <a:buFont typeface="Arial" pitchFamily="34" charset="0"/>
              <a:buChar char="•"/>
              <a:defRPr/>
            </a:pPr>
            <a:r>
              <a:rPr lang="en-US" sz="1600" b="1" dirty="0" smtClean="0">
                <a:solidFill>
                  <a:srgbClr val="002060"/>
                </a:solidFill>
              </a:rPr>
              <a:t> Motto</a:t>
            </a:r>
            <a:r>
              <a:rPr lang="en-US" sz="1600" b="1" dirty="0">
                <a:solidFill>
                  <a:srgbClr val="002060"/>
                </a:solidFill>
              </a:rPr>
              <a:t>:  </a:t>
            </a:r>
            <a:r>
              <a:rPr lang="en-US" sz="1600" i="1" dirty="0" smtClean="0">
                <a:solidFill>
                  <a:srgbClr val="002060"/>
                </a:solidFill>
              </a:rPr>
              <a:t>Where </a:t>
            </a:r>
            <a:r>
              <a:rPr lang="en-US" sz="1600" i="1" dirty="0">
                <a:solidFill>
                  <a:srgbClr val="002060"/>
                </a:solidFill>
              </a:rPr>
              <a:t>attention goes, neural firing flows, and neural connection grows</a:t>
            </a:r>
            <a:r>
              <a:rPr lang="en-US" sz="1600" i="1" dirty="0" smtClean="0">
                <a:solidFill>
                  <a:srgbClr val="002060"/>
                </a:solidFill>
              </a:rPr>
              <a:t>. </a:t>
            </a:r>
            <a:r>
              <a:rPr lang="en-US" sz="1600" dirty="0">
                <a:solidFill>
                  <a:srgbClr val="002060"/>
                </a:solidFill>
              </a:rPr>
              <a:t>Daniel J. Siegel</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accent5">
              <a:lumMod val="20000"/>
              <a:lumOff val="80000"/>
            </a:schemeClr>
          </a:solidFill>
          <a:ln>
            <a:solidFill>
              <a:srgbClr val="7030A0"/>
            </a:solidFill>
          </a:ln>
        </p:spPr>
        <p:txBody>
          <a:bodyPr/>
          <a:lstStyle/>
          <a:p>
            <a:pPr>
              <a:buFont typeface="Arial" charset="0"/>
              <a:buNone/>
              <a:defRPr/>
            </a:pPr>
            <a:r>
              <a:rPr lang="en-GB" sz="1800" b="1" dirty="0" smtClean="0">
                <a:solidFill>
                  <a:schemeClr val="accent5">
                    <a:lumMod val="75000"/>
                  </a:schemeClr>
                </a:solidFill>
              </a:rPr>
              <a:t>		</a:t>
            </a:r>
          </a:p>
          <a:p>
            <a:pPr algn="ctr">
              <a:buFont typeface="Arial" charset="0"/>
              <a:buNone/>
              <a:defRPr/>
            </a:pPr>
            <a:r>
              <a:rPr lang="en-GB" sz="1800" b="1" dirty="0" smtClean="0">
                <a:solidFill>
                  <a:schemeClr val="accent5">
                    <a:lumMod val="75000"/>
                  </a:schemeClr>
                </a:solidFill>
              </a:rPr>
              <a:t>		For more information about our college and about our Erasmus projects visit the 	following links:</a:t>
            </a:r>
          </a:p>
          <a:p>
            <a:pPr>
              <a:buFont typeface="Arial" charset="0"/>
              <a:buNone/>
              <a:defRPr/>
            </a:pPr>
            <a:r>
              <a:rPr lang="en-GB" sz="1800" b="1" dirty="0" smtClean="0">
                <a:solidFill>
                  <a:schemeClr val="accent5">
                    <a:lumMod val="75000"/>
                  </a:schemeClr>
                </a:solidFill>
              </a:rPr>
              <a:t> </a:t>
            </a:r>
            <a:endParaRPr lang="ro-RO" sz="1800" dirty="0" smtClean="0"/>
          </a:p>
          <a:p>
            <a:pPr>
              <a:buFont typeface="Arial" charset="0"/>
              <a:buNone/>
              <a:defRPr/>
            </a:pPr>
            <a:r>
              <a:rPr lang="en-GB" sz="1800" b="1" dirty="0" smtClean="0">
                <a:solidFill>
                  <a:srgbClr val="7030A0"/>
                </a:solidFill>
              </a:rPr>
              <a:t>		- College website </a:t>
            </a:r>
            <a:r>
              <a:rPr lang="ro-RO" sz="1800" b="1" dirty="0" smtClean="0">
                <a:solidFill>
                  <a:srgbClr val="7030A0"/>
                </a:solidFill>
              </a:rPr>
              <a:t>- </a:t>
            </a:r>
            <a:r>
              <a:rPr lang="ro-RO" sz="1800" dirty="0" smtClean="0">
                <a:solidFill>
                  <a:srgbClr val="7030A0"/>
                </a:solidFill>
              </a:rPr>
              <a:t> </a:t>
            </a:r>
            <a:r>
              <a:rPr lang="ro-RO" sz="1800" dirty="0" smtClean="0">
                <a:solidFill>
                  <a:srgbClr val="7030A0"/>
                </a:solidFill>
                <a:hlinkClick r:id="rId2"/>
              </a:rPr>
              <a:t>http://ctasachifocsani.ro/</a:t>
            </a:r>
            <a:endParaRPr lang="ro-RO" sz="1800" dirty="0" smtClean="0">
              <a:solidFill>
                <a:srgbClr val="7030A0"/>
              </a:solidFill>
            </a:endParaRPr>
          </a:p>
          <a:p>
            <a:pPr>
              <a:buFont typeface="Arial" charset="0"/>
              <a:buNone/>
              <a:defRPr/>
            </a:pPr>
            <a:r>
              <a:rPr lang="en-GB" sz="1800" b="1" dirty="0" smtClean="0">
                <a:solidFill>
                  <a:srgbClr val="7030A0"/>
                </a:solidFill>
              </a:rPr>
              <a:t>		- Erasmus+ Project websites:</a:t>
            </a:r>
            <a:r>
              <a:rPr lang="en-GB" sz="1800" dirty="0" smtClean="0">
                <a:solidFill>
                  <a:srgbClr val="7030A0"/>
                </a:solidFill>
              </a:rPr>
              <a:t> </a:t>
            </a:r>
          </a:p>
          <a:p>
            <a:pPr algn="ctr">
              <a:buFont typeface="Arial" charset="0"/>
              <a:buNone/>
              <a:defRPr/>
            </a:pPr>
            <a:r>
              <a:rPr lang="ro-RO" sz="1800" dirty="0" smtClean="0">
                <a:solidFill>
                  <a:srgbClr val="7030A0"/>
                </a:solidFill>
                <a:hlinkClick r:id="rId3"/>
              </a:rPr>
              <a:t>http://ctasachifocsani.ro/proiect/</a:t>
            </a:r>
            <a:endParaRPr lang="en-US" sz="1800" dirty="0" smtClean="0">
              <a:solidFill>
                <a:srgbClr val="7030A0"/>
              </a:solidFill>
            </a:endParaRPr>
          </a:p>
          <a:p>
            <a:pPr algn="ctr">
              <a:buFont typeface="Arial" charset="0"/>
              <a:buNone/>
              <a:defRPr/>
            </a:pPr>
            <a:r>
              <a:rPr lang="ro-RO" sz="1800" dirty="0" smtClean="0">
                <a:solidFill>
                  <a:srgbClr val="7030A0"/>
                </a:solidFill>
                <a:hlinkClick r:id="rId4"/>
              </a:rPr>
              <a:t>http://ctasachifocsani.ro/proiect/noutati/</a:t>
            </a:r>
            <a:endParaRPr lang="ro-RO" sz="1800" dirty="0" smtClean="0">
              <a:solidFill>
                <a:srgbClr val="7030A0"/>
              </a:solidFill>
            </a:endParaRPr>
          </a:p>
          <a:p>
            <a:pPr>
              <a:buFont typeface="Arial" charset="0"/>
              <a:buNone/>
              <a:defRPr/>
            </a:pPr>
            <a:r>
              <a:rPr lang="en-GB" sz="1800" b="1" dirty="0" smtClean="0">
                <a:solidFill>
                  <a:srgbClr val="7030A0"/>
                </a:solidFill>
              </a:rPr>
              <a:t>		- College </a:t>
            </a:r>
            <a:r>
              <a:rPr lang="en-GB" sz="1800" b="1" dirty="0" err="1" smtClean="0">
                <a:solidFill>
                  <a:srgbClr val="7030A0"/>
                </a:solidFill>
              </a:rPr>
              <a:t>Facebook</a:t>
            </a:r>
            <a:r>
              <a:rPr lang="en-GB" sz="1800" b="1" dirty="0" smtClean="0">
                <a:solidFill>
                  <a:srgbClr val="7030A0"/>
                </a:solidFill>
              </a:rPr>
              <a:t> Page:</a:t>
            </a:r>
            <a:r>
              <a:rPr lang="en-GB" sz="1800" dirty="0" smtClean="0">
                <a:solidFill>
                  <a:srgbClr val="7030A0"/>
                </a:solidFill>
              </a:rPr>
              <a:t>  </a:t>
            </a:r>
          </a:p>
          <a:p>
            <a:pPr algn="ctr">
              <a:buFont typeface="Arial" charset="0"/>
              <a:buNone/>
              <a:defRPr/>
            </a:pPr>
            <a:r>
              <a:rPr lang="en-GB" sz="1800" dirty="0" smtClean="0">
                <a:solidFill>
                  <a:srgbClr val="7030A0"/>
                </a:solidFill>
                <a:hlinkClick r:id="rId5"/>
              </a:rPr>
              <a:t>https://www.facebook.com/cdi.colegiultehnicgheorgheasachi</a:t>
            </a:r>
            <a:endParaRPr lang="ro-RO" sz="1800" dirty="0" smtClean="0">
              <a:solidFill>
                <a:srgbClr val="7030A0"/>
              </a:solidFill>
            </a:endParaRPr>
          </a:p>
          <a:p>
            <a:pPr>
              <a:buFont typeface="Arial" charset="0"/>
              <a:buNone/>
              <a:defRPr/>
            </a:pPr>
            <a:r>
              <a:rPr lang="en-GB" sz="1800" b="1" dirty="0" smtClean="0">
                <a:solidFill>
                  <a:srgbClr val="7030A0"/>
                </a:solidFill>
              </a:rPr>
              <a:t>		- Erasmus+ Projects </a:t>
            </a:r>
            <a:r>
              <a:rPr lang="en-GB" sz="1800" b="1" dirty="0" err="1" smtClean="0">
                <a:solidFill>
                  <a:srgbClr val="7030A0"/>
                </a:solidFill>
              </a:rPr>
              <a:t>Facebook</a:t>
            </a:r>
            <a:r>
              <a:rPr lang="en-GB" sz="1800" b="1" dirty="0" smtClean="0">
                <a:solidFill>
                  <a:srgbClr val="7030A0"/>
                </a:solidFill>
              </a:rPr>
              <a:t> page:</a:t>
            </a:r>
            <a:r>
              <a:rPr lang="en-GB" sz="1800" dirty="0" smtClean="0">
                <a:solidFill>
                  <a:srgbClr val="7030A0"/>
                </a:solidFill>
              </a:rPr>
              <a:t>  </a:t>
            </a:r>
          </a:p>
          <a:p>
            <a:pPr algn="ctr">
              <a:buFont typeface="Arial" charset="0"/>
              <a:buNone/>
              <a:defRPr/>
            </a:pPr>
            <a:r>
              <a:rPr lang="ro-RO" sz="1800" u="sng" dirty="0" smtClean="0">
                <a:solidFill>
                  <a:srgbClr val="7030A0"/>
                </a:solidFill>
                <a:hlinkClick r:id="rId6"/>
              </a:rPr>
              <a:t>https://www.facebook.com/ctasachifocsani.ro</a:t>
            </a:r>
            <a:endParaRPr lang="en-US" sz="1800" b="1" dirty="0" smtClean="0">
              <a:solidFill>
                <a:srgbClr val="7030A0"/>
              </a:solidFill>
            </a:endParaRPr>
          </a:p>
          <a:p>
            <a:pPr>
              <a:buFont typeface="Arial" charset="0"/>
              <a:buNone/>
              <a:defRPr/>
            </a:pPr>
            <a:r>
              <a:rPr lang="en-US" sz="1800" b="1" dirty="0" smtClean="0">
                <a:solidFill>
                  <a:srgbClr val="7030A0"/>
                </a:solidFill>
              </a:rPr>
              <a:t>		- </a:t>
            </a:r>
            <a:r>
              <a:rPr lang="ro-RO" sz="1800" b="1" dirty="0" smtClean="0">
                <a:solidFill>
                  <a:srgbClr val="7030A0"/>
                </a:solidFill>
              </a:rPr>
              <a:t>Contact</a:t>
            </a:r>
            <a:r>
              <a:rPr lang="en-US" sz="1800" b="1" dirty="0" smtClean="0">
                <a:solidFill>
                  <a:srgbClr val="7030A0"/>
                </a:solidFill>
              </a:rPr>
              <a:t>:</a:t>
            </a:r>
            <a:r>
              <a:rPr lang="ro-RO" sz="1800" b="1" dirty="0" smtClean="0">
                <a:solidFill>
                  <a:srgbClr val="7030A0"/>
                </a:solidFill>
              </a:rPr>
              <a:t> </a:t>
            </a:r>
            <a:endParaRPr lang="en-US" sz="1800" b="1" dirty="0" smtClean="0">
              <a:solidFill>
                <a:srgbClr val="7030A0"/>
              </a:solidFill>
            </a:endParaRPr>
          </a:p>
          <a:p>
            <a:pPr>
              <a:buFont typeface="Arial" charset="0"/>
              <a:buNone/>
              <a:defRPr/>
            </a:pPr>
            <a:r>
              <a:rPr lang="en-US" sz="1800" b="1" dirty="0" smtClean="0">
                <a:solidFill>
                  <a:srgbClr val="7030A0"/>
                </a:solidFill>
              </a:rPr>
              <a:t>		 </a:t>
            </a:r>
            <a:r>
              <a:rPr lang="ro-RO" sz="1800" dirty="0" smtClean="0">
                <a:solidFill>
                  <a:schemeClr val="accent5">
                    <a:lumMod val="75000"/>
                  </a:schemeClr>
                </a:solidFill>
              </a:rPr>
              <a:t>Marinela Anghel – </a:t>
            </a:r>
            <a:r>
              <a:rPr lang="en-US" sz="1800" dirty="0" smtClean="0">
                <a:solidFill>
                  <a:schemeClr val="accent5">
                    <a:lumMod val="75000"/>
                  </a:schemeClr>
                </a:solidFill>
              </a:rPr>
              <a:t>English Language Teacher; </a:t>
            </a:r>
            <a:r>
              <a:rPr lang="ro-RO" sz="1800" dirty="0" smtClean="0">
                <a:solidFill>
                  <a:schemeClr val="accent5">
                    <a:lumMod val="75000"/>
                  </a:schemeClr>
                </a:solidFill>
              </a:rPr>
              <a:t>Erasmus+ Project Manager </a:t>
            </a:r>
            <a:r>
              <a:rPr lang="en-US" sz="1800" dirty="0" smtClean="0">
                <a:solidFill>
                  <a:schemeClr val="accent5">
                    <a:lumMod val="75000"/>
                  </a:schemeClr>
                </a:solidFill>
              </a:rPr>
              <a:t>	</a:t>
            </a:r>
          </a:p>
          <a:p>
            <a:pPr algn="ctr">
              <a:buFont typeface="Arial" charset="0"/>
              <a:buNone/>
              <a:defRPr/>
            </a:pPr>
            <a:r>
              <a:rPr lang="ro-RO" sz="1800" dirty="0" smtClean="0">
                <a:solidFill>
                  <a:schemeClr val="accent5">
                    <a:lumMod val="75000"/>
                  </a:schemeClr>
                </a:solidFill>
                <a:hlinkClick r:id="rId7"/>
              </a:rPr>
              <a:t>marinelaanghel2004@yahoo.co</a:t>
            </a:r>
            <a:r>
              <a:rPr lang="en-US" sz="1800" dirty="0" smtClean="0">
                <a:solidFill>
                  <a:schemeClr val="accent5">
                    <a:lumMod val="75000"/>
                  </a:schemeClr>
                </a:solidFill>
                <a:hlinkClick r:id="rId7"/>
              </a:rPr>
              <a:t>m</a:t>
            </a:r>
            <a:r>
              <a:rPr lang="en-US" sz="1800" dirty="0" smtClean="0">
                <a:solidFill>
                  <a:schemeClr val="accent5">
                    <a:lumMod val="75000"/>
                  </a:schemeClr>
                </a:solidFill>
              </a:rPr>
              <a:t>   </a:t>
            </a:r>
            <a:r>
              <a:rPr lang="en-US" sz="1800" dirty="0" smtClean="0">
                <a:solidFill>
                  <a:schemeClr val="accent5">
                    <a:lumMod val="75000"/>
                  </a:schemeClr>
                </a:solidFill>
                <a:hlinkClick r:id="rId8"/>
              </a:rPr>
              <a:t>marinelaanghel2012@gmail.com</a:t>
            </a:r>
            <a:endParaRPr lang="en-US" sz="1800" dirty="0" smtClean="0">
              <a:solidFill>
                <a:schemeClr val="accent5">
                  <a:lumMod val="75000"/>
                </a:schemeClr>
              </a:solidFill>
            </a:endParaRPr>
          </a:p>
          <a:p>
            <a:pPr algn="ctr">
              <a:buFont typeface="Arial" charset="0"/>
              <a:buNone/>
              <a:defRPr/>
            </a:pPr>
            <a:endParaRPr lang="en-US" sz="1800" dirty="0" smtClean="0">
              <a:solidFill>
                <a:schemeClr val="accent5">
                  <a:lumMod val="75000"/>
                </a:schemeClr>
              </a:solidFill>
            </a:endParaRPr>
          </a:p>
          <a:p>
            <a:pPr algn="ctr">
              <a:buFont typeface="Arial" charset="0"/>
              <a:buNone/>
              <a:defRPr/>
            </a:pPr>
            <a:r>
              <a:rPr lang="ro-RO" sz="1800" dirty="0" smtClean="0">
                <a:solidFill>
                  <a:schemeClr val="accent5">
                    <a:lumMod val="75000"/>
                  </a:schemeClr>
                </a:solidFill>
              </a:rPr>
              <a:t>Florina Anghel</a:t>
            </a:r>
            <a:r>
              <a:rPr lang="en-US" sz="1800" dirty="0" smtClean="0">
                <a:solidFill>
                  <a:schemeClr val="accent5">
                    <a:lumMod val="75000"/>
                  </a:schemeClr>
                </a:solidFill>
              </a:rPr>
              <a:t>e</a:t>
            </a:r>
            <a:r>
              <a:rPr lang="ro-RO" sz="1800" dirty="0" smtClean="0">
                <a:solidFill>
                  <a:schemeClr val="accent5">
                    <a:lumMod val="75000"/>
                  </a:schemeClr>
                </a:solidFill>
              </a:rPr>
              <a:t> – </a:t>
            </a:r>
            <a:r>
              <a:rPr lang="en-US" sz="1800" dirty="0" smtClean="0">
                <a:solidFill>
                  <a:schemeClr val="accent5">
                    <a:lumMod val="75000"/>
                  </a:schemeClr>
                </a:solidFill>
              </a:rPr>
              <a:t>English Language Teacher; </a:t>
            </a:r>
            <a:r>
              <a:rPr lang="ro-RO" sz="1800" dirty="0" smtClean="0">
                <a:solidFill>
                  <a:schemeClr val="accent5">
                    <a:lumMod val="75000"/>
                  </a:schemeClr>
                </a:solidFill>
              </a:rPr>
              <a:t>Erasmus+ Project Manager   </a:t>
            </a:r>
            <a:r>
              <a:rPr lang="en-US" sz="1800" dirty="0" smtClean="0">
                <a:solidFill>
                  <a:schemeClr val="accent5">
                    <a:lumMod val="75000"/>
                  </a:schemeClr>
                </a:solidFill>
              </a:rPr>
              <a:t>	</a:t>
            </a:r>
            <a:r>
              <a:rPr lang="ro-RO" sz="1800" dirty="0" smtClean="0">
                <a:solidFill>
                  <a:schemeClr val="accent5">
                    <a:lumMod val="75000"/>
                  </a:schemeClr>
                </a:solidFill>
                <a:hlinkClick r:id="rId9"/>
              </a:rPr>
              <a:t>floridamian@yahoo.com</a:t>
            </a:r>
            <a:r>
              <a:rPr lang="en-US" sz="1800" dirty="0" smtClean="0">
                <a:solidFill>
                  <a:schemeClr val="accent5">
                    <a:lumMod val="75000"/>
                  </a:schemeClr>
                </a:solidFill>
              </a:rPr>
              <a:t> </a:t>
            </a:r>
          </a:p>
          <a:p>
            <a:pPr>
              <a:buFont typeface="Arial" charset="0"/>
              <a:buNone/>
              <a:defRPr/>
            </a:pPr>
            <a:endParaRPr lang="ro-RO" sz="1800" dirty="0" smtClean="0">
              <a:solidFill>
                <a:schemeClr val="accent5">
                  <a:lumMod val="75000"/>
                </a:schemeClr>
              </a:solidFill>
            </a:endParaRPr>
          </a:p>
          <a:p>
            <a:pPr algn="ctr">
              <a:buFont typeface="Arial" charset="0"/>
              <a:buNone/>
              <a:defRPr/>
            </a:pPr>
            <a:r>
              <a:rPr lang="en-US" dirty="0" smtClean="0"/>
              <a:t>   </a:t>
            </a:r>
            <a:r>
              <a:rPr lang="ro-RO" sz="2800" b="1" dirty="0" smtClean="0">
                <a:solidFill>
                  <a:schemeClr val="accent5">
                    <a:lumMod val="75000"/>
                  </a:schemeClr>
                </a:solidFill>
              </a:rPr>
              <a:t>A</a:t>
            </a:r>
            <a:r>
              <a:rPr lang="ro-RO" sz="1050" b="1" dirty="0" smtClean="0">
                <a:solidFill>
                  <a:schemeClr val="accent5">
                    <a:lumMod val="75000"/>
                  </a:schemeClr>
                </a:solidFill>
              </a:rPr>
              <a:t>nalyze </a:t>
            </a:r>
            <a:r>
              <a:rPr lang="en-US" sz="1050" b="1" dirty="0" smtClean="0">
                <a:solidFill>
                  <a:schemeClr val="accent5">
                    <a:lumMod val="75000"/>
                  </a:schemeClr>
                </a:solidFill>
              </a:rPr>
              <a:t>  </a:t>
            </a:r>
            <a:r>
              <a:rPr lang="ro-RO" sz="1050" b="1" dirty="0" smtClean="0">
                <a:solidFill>
                  <a:schemeClr val="accent5">
                    <a:lumMod val="75000"/>
                  </a:schemeClr>
                </a:solidFill>
              </a:rPr>
              <a:t> </a:t>
            </a:r>
            <a:r>
              <a:rPr lang="ro-RO" sz="2800" b="1" dirty="0" smtClean="0">
                <a:solidFill>
                  <a:schemeClr val="accent5">
                    <a:lumMod val="75000"/>
                  </a:schemeClr>
                </a:solidFill>
              </a:rPr>
              <a:t>C</a:t>
            </a:r>
            <a:r>
              <a:rPr lang="ro-RO" sz="1050" b="1" dirty="0" smtClean="0">
                <a:solidFill>
                  <a:schemeClr val="accent5">
                    <a:lumMod val="75000"/>
                  </a:schemeClr>
                </a:solidFill>
              </a:rPr>
              <a:t>ommunicate </a:t>
            </a:r>
            <a:r>
              <a:rPr lang="en-US" sz="1050" b="1" dirty="0" smtClean="0">
                <a:solidFill>
                  <a:schemeClr val="accent5">
                    <a:lumMod val="75000"/>
                  </a:schemeClr>
                </a:solidFill>
              </a:rPr>
              <a:t>   </a:t>
            </a:r>
            <a:r>
              <a:rPr lang="ro-RO" sz="2800" b="1" dirty="0" smtClean="0">
                <a:solidFill>
                  <a:schemeClr val="accent5">
                    <a:lumMod val="75000"/>
                  </a:schemeClr>
                </a:solidFill>
              </a:rPr>
              <a:t>C</a:t>
            </a:r>
            <a:r>
              <a:rPr lang="ro-RO" sz="1050" b="1" dirty="0" smtClean="0">
                <a:solidFill>
                  <a:schemeClr val="accent5">
                    <a:lumMod val="75000"/>
                  </a:schemeClr>
                </a:solidFill>
              </a:rPr>
              <a:t>onnect   </a:t>
            </a:r>
            <a:r>
              <a:rPr lang="en-US" sz="1050" b="1" dirty="0" smtClean="0">
                <a:solidFill>
                  <a:schemeClr val="accent5">
                    <a:lumMod val="75000"/>
                  </a:schemeClr>
                </a:solidFill>
              </a:rPr>
              <a:t>  </a:t>
            </a:r>
            <a:r>
              <a:rPr lang="ro-RO" sz="2800" b="1" dirty="0" smtClean="0">
                <a:solidFill>
                  <a:schemeClr val="accent5">
                    <a:lumMod val="75000"/>
                  </a:schemeClr>
                </a:solidFill>
              </a:rPr>
              <a:t>O</a:t>
            </a:r>
            <a:r>
              <a:rPr lang="ro-RO" sz="1050" b="1" dirty="0" smtClean="0">
                <a:solidFill>
                  <a:schemeClr val="accent5">
                    <a:lumMod val="75000"/>
                  </a:schemeClr>
                </a:solidFill>
              </a:rPr>
              <a:t>pen  </a:t>
            </a:r>
            <a:r>
              <a:rPr lang="en-US" sz="1050" b="1" dirty="0" smtClean="0">
                <a:solidFill>
                  <a:schemeClr val="accent5">
                    <a:lumMod val="75000"/>
                  </a:schemeClr>
                </a:solidFill>
              </a:rPr>
              <a:t>   </a:t>
            </a:r>
            <a:r>
              <a:rPr lang="ro-RO" sz="2800" b="1" dirty="0" smtClean="0">
                <a:solidFill>
                  <a:schemeClr val="accent5">
                    <a:lumMod val="75000"/>
                  </a:schemeClr>
                </a:solidFill>
              </a:rPr>
              <a:t>R</a:t>
            </a:r>
            <a:r>
              <a:rPr lang="ro-RO" sz="1000" b="1" dirty="0" smtClean="0">
                <a:solidFill>
                  <a:schemeClr val="accent5">
                    <a:lumMod val="75000"/>
                  </a:schemeClr>
                </a:solidFill>
              </a:rPr>
              <a:t>eflect </a:t>
            </a:r>
            <a:r>
              <a:rPr lang="en-US" sz="1000" b="1" dirty="0" smtClean="0">
                <a:solidFill>
                  <a:schemeClr val="accent5">
                    <a:lumMod val="75000"/>
                  </a:schemeClr>
                </a:solidFill>
              </a:rPr>
              <a:t>/</a:t>
            </a:r>
            <a:r>
              <a:rPr lang="ro-RO" sz="2800" b="1" dirty="0" smtClean="0">
                <a:solidFill>
                  <a:schemeClr val="accent5">
                    <a:lumMod val="75000"/>
                  </a:schemeClr>
                </a:solidFill>
              </a:rPr>
              <a:t>R</a:t>
            </a:r>
            <a:r>
              <a:rPr lang="ro-RO" sz="1000" b="1" dirty="0" smtClean="0">
                <a:solidFill>
                  <a:schemeClr val="accent5">
                    <a:lumMod val="75000"/>
                  </a:schemeClr>
                </a:solidFill>
              </a:rPr>
              <a:t>elax  </a:t>
            </a:r>
            <a:r>
              <a:rPr lang="en-US" sz="1000" b="1" dirty="0" smtClean="0">
                <a:solidFill>
                  <a:schemeClr val="accent5">
                    <a:lumMod val="75000"/>
                  </a:schemeClr>
                </a:solidFill>
              </a:rPr>
              <a:t>  </a:t>
            </a:r>
            <a:r>
              <a:rPr lang="ro-RO" sz="2800" b="1" dirty="0" smtClean="0">
                <a:solidFill>
                  <a:schemeClr val="accent5">
                    <a:lumMod val="75000"/>
                  </a:schemeClr>
                </a:solidFill>
              </a:rPr>
              <a:t>D</a:t>
            </a:r>
            <a:r>
              <a:rPr lang="ro-RO" sz="1050" b="1" dirty="0" smtClean="0">
                <a:solidFill>
                  <a:schemeClr val="accent5">
                    <a:lumMod val="75000"/>
                  </a:schemeClr>
                </a:solidFill>
              </a:rPr>
              <a:t>evelop</a:t>
            </a:r>
            <a:endParaRPr lang="en-US" sz="2000" b="1" dirty="0" smtClean="0">
              <a:solidFill>
                <a:schemeClr val="accent5">
                  <a:lumMod val="75000"/>
                </a:schemeClr>
              </a:solidFill>
            </a:endParaRPr>
          </a:p>
          <a:p>
            <a:pPr algn="ctr">
              <a:buFont typeface="Arial" charset="0"/>
              <a:buNone/>
              <a:defRPr/>
            </a:pPr>
            <a:r>
              <a:rPr lang="en-US" sz="1600" i="1" dirty="0" smtClean="0">
                <a:solidFill>
                  <a:schemeClr val="accent5">
                    <a:lumMod val="75000"/>
                  </a:schemeClr>
                </a:solidFill>
              </a:rPr>
              <a:t>we grow together</a:t>
            </a:r>
          </a:p>
          <a:p>
            <a:pPr algn="ctr">
              <a:buFont typeface="Arial" charset="0"/>
              <a:buNone/>
              <a:defRPr/>
            </a:pPr>
            <a:endParaRPr lang="ro-RO" sz="1000" i="1" dirty="0">
              <a:solidFill>
                <a:srgbClr val="7030A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1159</TotalTime>
  <Words>374</Words>
  <Application>Microsoft Office PowerPoint</Application>
  <PresentationFormat>On-screen Show (4:3)</PresentationFormat>
  <Paragraphs>93</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Colegiul Tehnic "Gheorghe Asachi"        -A VET/Technical  public educational institution which has provided education and training  since 1883  - Located in South–East of Romania, in a medium sized-town called Focşani,  Vrancea County   Strada Moldova 9, 620166 Focşani – Romania  PIC  945259278 OID E10029706 </vt:lpstr>
      <vt:lpstr> Let’s fly … ROMANIA ! https://www.youtube.com/watch?v=Qyca2RB9Kek </vt:lpstr>
      <vt:lpstr>VRANCEA, also called the County of Wines and Vineyards,  is situated outside the Curvature Carpathians,  at the crossroad of the three historical regions: Moldova, Muntenia and Transilvania.</vt:lpstr>
      <vt:lpstr>VRANCEA is the symbol of the Union from 1859, that laid the foundations of the Romanian state. Focșani is known as the first capital of the United Principalities. World War I represents another important stage, and the Mausoleums from Focşani, Mărăşti, Mărăşeşti and Soveja are here to constantly remind us of this stage.</vt:lpstr>
      <vt:lpstr>FOCȘANI is the residence city of Vrancea County (the most active seismic area in Romania), bordering 2 historical regions of the country - Moldova and Muntenia.  Location: in the east part of Romania, approximately in south-east of the county. Surface: 54.8 km² Population: 71.000 people Focșani, known in many writings as "City of the Milcov river" entered into people's consciousness as "Union City“.</vt:lpstr>
      <vt:lpstr>In terms of spirituality, the churches and the monasteries are speaking of a civilization with roots anchored in time and faith, unwavering in God.  The people from this part preserve even nowadays the traditional crafts, and the traditional outfit illustrate the ethnographic continuity and unity of the Romanians.</vt:lpstr>
      <vt:lpstr>This blessed land is a Romania in miniature. Here we find all the relief forms: wild mountains, rich plains, slow hills that are bearing the vineyards with noble grapes.  In a natural landscape of a special picturesque we find Putna Waterfalls, Tisita Gorges, The Black Lake of Năruja Natural Reservation, Râpa Roșie Trout farm, Meadow Siret, the Alive Fire from Andreiașu, unique in the country.</vt:lpstr>
      <vt:lpstr>Slide 8</vt:lpstr>
      <vt:lpstr>Slide 9</vt:lpstr>
      <vt:lpstr>Slide 10</vt:lpstr>
      <vt:lpstr>Asachi Graduation  Day 2021 </vt:lpstr>
      <vt:lpstr>Slide 12</vt:lpstr>
      <vt:lpstr>Slide 13</vt:lpstr>
      <vt:lpstr>Slide 14</vt:lpstr>
      <vt:lpstr>Slide 15</vt:lpstr>
      <vt:lpstr>ACCORD  WE GROW TOGETHER! 2020-1-RO01-KA101-078593 </vt:lpstr>
      <vt:lpstr>Slide 17</vt:lpstr>
      <vt:lpstr>Marinela Anghel   -   Florina Anghele  English Language Teachers  Project Coordinators </vt:lpstr>
      <vt:lpstr>Slide 19</vt:lpstr>
      <vt:lpstr>Florina Anghele </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Windows User</cp:lastModifiedBy>
  <cp:revision>125</cp:revision>
  <dcterms:created xsi:type="dcterms:W3CDTF">2020-10-18T14:55:00Z</dcterms:created>
  <dcterms:modified xsi:type="dcterms:W3CDTF">2021-07-26T12:57:05Z</dcterms:modified>
</cp:coreProperties>
</file>