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2" r:id="rId2"/>
    <p:sldId id="261" r:id="rId3"/>
    <p:sldId id="264" r:id="rId4"/>
    <p:sldId id="263" r:id="rId5"/>
    <p:sldId id="265" r:id="rId6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CC3300"/>
    <a:srgbClr val="008000"/>
    <a:srgbClr val="05FF76"/>
    <a:srgbClr val="FF3300"/>
    <a:srgbClr val="66FF66"/>
    <a:srgbClr val="FFFF66"/>
    <a:srgbClr val="06A9CA"/>
    <a:srgbClr val="31859C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2434" y="-7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21DC84-ED73-420F-A807-199FEC1087FD}" type="datetimeFigureOut">
              <a:rPr lang="ro-RO" smtClean="0"/>
              <a:pPr/>
              <a:t>30.05.2021</a:t>
            </a:fld>
            <a:endParaRPr lang="ro-R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5FB61-0513-4C26-8213-F56ADB62E37F}" type="slidenum">
              <a:rPr lang="ro-RO" smtClean="0"/>
              <a:pPr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30.05.2021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30.05.2021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30.05.2021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30.05.2021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30.05.2021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30.05.2021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30.05.2021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30.05.2021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30.05.2021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30.05.2021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C8B4A-6196-4474-BC31-257998A2F33B}" type="datetimeFigureOut">
              <a:rPr lang="ro-RO" smtClean="0"/>
              <a:pPr/>
              <a:t>30.05.2021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C8B4A-6196-4474-BC31-257998A2F33B}" type="datetimeFigureOut">
              <a:rPr lang="ro-RO" smtClean="0"/>
              <a:pPr/>
              <a:t>30.05.2021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54158-C9AD-4EB8-B163-C29BC0B4B89A}" type="slidenum">
              <a:rPr lang="ro-RO" smtClean="0"/>
              <a:pPr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acheracademy.eu/course/strategies-skills-teachers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ctasachifocsani.ro/proiect/noutati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forms.gle/KE4uee5Hq2xvPUMN6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sz="18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o-RO" sz="18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o-RO" sz="1600" b="1" dirty="0" smtClean="0">
                <a:solidFill>
                  <a:schemeClr val="accent5">
                    <a:lumMod val="75000"/>
                  </a:schemeClr>
                </a:solidFill>
              </a:rPr>
              <a:t>ACCORD</a:t>
            </a:r>
            <a:r>
              <a:rPr lang="en-US" sz="16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o-RO" sz="1600" b="1" dirty="0" smtClean="0">
                <a:solidFill>
                  <a:schemeClr val="accent5">
                    <a:lumMod val="75000"/>
                  </a:schemeClr>
                </a:solidFill>
              </a:rPr>
              <a:t>WE GROW TOGETHER!</a:t>
            </a:r>
            <a:br>
              <a:rPr lang="ro-RO" sz="16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o-RO" sz="1600" b="1" dirty="0" smtClean="0">
                <a:solidFill>
                  <a:srgbClr val="7030A0"/>
                </a:solidFill>
              </a:rPr>
              <a:t> 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40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o-RO" sz="2000" i="1" dirty="0" smtClean="0">
                <a:solidFill>
                  <a:schemeClr val="accent5">
                    <a:lumMod val="75000"/>
                  </a:schemeClr>
                </a:solidFill>
              </a:rPr>
              <a:t>2020-1-RO01-KA101-078593</a:t>
            </a:r>
            <a:r>
              <a:rPr lang="ro-RO" b="1" dirty="0" smtClean="0"/>
              <a:t/>
            </a:r>
            <a:br>
              <a:rPr lang="ro-RO" b="1" dirty="0" smtClean="0"/>
            </a:br>
            <a:endParaRPr lang="ro-RO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o-RO" dirty="0" smtClean="0"/>
              <a:t>		</a:t>
            </a:r>
            <a:r>
              <a:rPr lang="ro-RO" b="1" dirty="0" smtClean="0">
                <a:solidFill>
                  <a:srgbClr val="7030A0"/>
                </a:solidFill>
              </a:rPr>
              <a:t> </a:t>
            </a:r>
            <a:r>
              <a:rPr lang="ro-RO" sz="6300" b="1" dirty="0" smtClean="0">
                <a:solidFill>
                  <a:srgbClr val="7030A0"/>
                </a:solidFill>
              </a:rPr>
              <a:t>Anunț Selecție </a:t>
            </a:r>
            <a:r>
              <a:rPr lang="en-US" sz="6300" b="1" dirty="0" smtClean="0">
                <a:solidFill>
                  <a:srgbClr val="7030A0"/>
                </a:solidFill>
              </a:rPr>
              <a:t>3 </a:t>
            </a:r>
            <a:r>
              <a:rPr lang="ro-RO" sz="6300" b="1" dirty="0" smtClean="0">
                <a:solidFill>
                  <a:srgbClr val="7030A0"/>
                </a:solidFill>
              </a:rPr>
              <a:t> </a:t>
            </a:r>
          </a:p>
          <a:p>
            <a:pPr algn="ctr">
              <a:buNone/>
            </a:pPr>
            <a:r>
              <a:rPr lang="ro-RO" sz="7400" b="1" dirty="0" smtClean="0">
                <a:solidFill>
                  <a:srgbClr val="7030A0"/>
                </a:solidFill>
              </a:rPr>
              <a:t> </a:t>
            </a:r>
            <a:endParaRPr lang="ro-RO" sz="3400" b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o-RO" sz="3400" b="1" dirty="0" smtClean="0">
                <a:solidFill>
                  <a:srgbClr val="7030A0"/>
                </a:solidFill>
              </a:rPr>
              <a:t>		</a:t>
            </a:r>
            <a:r>
              <a:rPr lang="ro-RO" sz="7400" b="1" dirty="0" smtClean="0">
                <a:solidFill>
                  <a:schemeClr val="accent6">
                    <a:lumMod val="75000"/>
                  </a:schemeClr>
                </a:solidFill>
              </a:rPr>
              <a:t>În atenția profesorilor </a:t>
            </a:r>
          </a:p>
          <a:p>
            <a:pPr algn="ctr">
              <a:buNone/>
            </a:pPr>
            <a:r>
              <a:rPr lang="ro-RO" sz="7400" b="1" dirty="0" smtClean="0">
                <a:solidFill>
                  <a:schemeClr val="accent6">
                    <a:lumMod val="75000"/>
                  </a:schemeClr>
                </a:solidFill>
              </a:rPr>
              <a:t>Colegiului Tehnic </a:t>
            </a:r>
            <a:r>
              <a:rPr lang="en-US" sz="7400" b="1" dirty="0" smtClean="0">
                <a:solidFill>
                  <a:schemeClr val="accent6">
                    <a:lumMod val="75000"/>
                  </a:schemeClr>
                </a:solidFill>
              </a:rPr>
              <a:t>“</a:t>
            </a:r>
            <a:r>
              <a:rPr lang="ro-RO" sz="7400" b="1" dirty="0" smtClean="0">
                <a:solidFill>
                  <a:schemeClr val="accent6">
                    <a:lumMod val="75000"/>
                  </a:schemeClr>
                </a:solidFill>
              </a:rPr>
              <a:t>Gheorghe Asachi</a:t>
            </a:r>
            <a:r>
              <a:rPr lang="en-US" sz="7400" b="1" dirty="0" smtClean="0">
                <a:solidFill>
                  <a:schemeClr val="accent6">
                    <a:lumMod val="75000"/>
                  </a:schemeClr>
                </a:solidFill>
              </a:rPr>
              <a:t>”</a:t>
            </a:r>
            <a:r>
              <a:rPr lang="ro-RO" sz="7400" b="1" dirty="0" smtClean="0">
                <a:solidFill>
                  <a:schemeClr val="accent6">
                    <a:lumMod val="75000"/>
                  </a:schemeClr>
                </a:solidFill>
              </a:rPr>
              <a:t> Focșani</a:t>
            </a:r>
            <a:endParaRPr lang="en-US" sz="49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endParaRPr lang="ro-RO" sz="4900" dirty="0" smtClean="0"/>
          </a:p>
          <a:p>
            <a:pPr>
              <a:buNone/>
            </a:pPr>
            <a:r>
              <a:rPr lang="ro-RO" sz="4900" dirty="0" smtClean="0"/>
              <a:t>		</a:t>
            </a:r>
            <a:r>
              <a:rPr lang="en-US" sz="4900" dirty="0" smtClean="0">
                <a:solidFill>
                  <a:srgbClr val="7030A0"/>
                </a:solidFill>
              </a:rPr>
              <a:t>V</a:t>
            </a:r>
            <a:r>
              <a:rPr lang="ro-RO" sz="4900" dirty="0" smtClean="0">
                <a:solidFill>
                  <a:srgbClr val="7030A0"/>
                </a:solidFill>
              </a:rPr>
              <a:t>ă informăm că, în urma retragerii unui participant la mobilitate ca  urmare a cererii de renuntare</a:t>
            </a:r>
            <a:r>
              <a:rPr lang="en-US" sz="4900" dirty="0" smtClean="0">
                <a:solidFill>
                  <a:srgbClr val="7030A0"/>
                </a:solidFill>
              </a:rPr>
              <a:t>, </a:t>
            </a:r>
            <a:r>
              <a:rPr lang="ro-RO" sz="4900" dirty="0" smtClean="0">
                <a:solidFill>
                  <a:srgbClr val="7030A0"/>
                </a:solidFill>
              </a:rPr>
              <a:t>s-a vacantat un loc pentru cursul structurat</a:t>
            </a:r>
            <a:r>
              <a:rPr lang="en-US" sz="4900" dirty="0" smtClean="0">
                <a:solidFill>
                  <a:srgbClr val="7030A0"/>
                </a:solidFill>
              </a:rPr>
              <a:t>: </a:t>
            </a:r>
            <a:endParaRPr lang="ro-RO" sz="49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o-RO" sz="4900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o-RO" sz="4900" dirty="0" smtClean="0">
                <a:solidFill>
                  <a:srgbClr val="7030A0"/>
                </a:solidFill>
              </a:rPr>
              <a:t>	</a:t>
            </a:r>
            <a:r>
              <a:rPr lang="en-US" sz="4900" b="1" dirty="0" smtClean="0">
                <a:solidFill>
                  <a:srgbClr val="7030A0"/>
                </a:solidFill>
              </a:rPr>
              <a:t>“</a:t>
            </a:r>
            <a:r>
              <a:rPr lang="ro-RO" sz="4900" b="1" dirty="0" smtClean="0">
                <a:solidFill>
                  <a:srgbClr val="7030A0"/>
                </a:solidFill>
              </a:rPr>
              <a:t>A Satifying School Experience Strategies and Skills for Teachers</a:t>
            </a:r>
            <a:r>
              <a:rPr lang="en-US" sz="4900" b="1" dirty="0" smtClean="0">
                <a:solidFill>
                  <a:srgbClr val="7030A0"/>
                </a:solidFill>
              </a:rPr>
              <a:t>” </a:t>
            </a:r>
          </a:p>
          <a:p>
            <a:pPr algn="ctr">
              <a:buNone/>
            </a:pPr>
            <a:endParaRPr lang="ro-RO" sz="4900" b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ro-RO" sz="4900" dirty="0" smtClean="0">
                <a:solidFill>
                  <a:srgbClr val="7030A0"/>
                </a:solidFill>
                <a:hlinkClick r:id="rId2"/>
              </a:rPr>
              <a:t>https://www.teacheracademy.eu/course/strategies-skills-teachers/</a:t>
            </a:r>
            <a:endParaRPr lang="en-US" sz="4900" dirty="0" smtClean="0">
              <a:solidFill>
                <a:srgbClr val="7030A0"/>
              </a:solidFill>
            </a:endParaRPr>
          </a:p>
          <a:p>
            <a:pPr>
              <a:buNone/>
            </a:pPr>
            <a:endParaRPr lang="ro-RO" sz="4900" dirty="0" smtClean="0">
              <a:solidFill>
                <a:srgbClr val="7030A0"/>
              </a:solidFill>
            </a:endParaRPr>
          </a:p>
          <a:p>
            <a:pPr algn="ctr">
              <a:buNone/>
            </a:pPr>
            <a:r>
              <a:rPr lang="fr-MA" sz="5000" dirty="0" err="1" smtClean="0">
                <a:solidFill>
                  <a:srgbClr val="7030A0"/>
                </a:solidFill>
              </a:rPr>
              <a:t>Cursul</a:t>
            </a:r>
            <a:r>
              <a:rPr lang="fr-MA" sz="5000" dirty="0" smtClean="0">
                <a:solidFill>
                  <a:srgbClr val="7030A0"/>
                </a:solidFill>
              </a:rPr>
              <a:t> se va </a:t>
            </a:r>
            <a:r>
              <a:rPr lang="fr-MA" sz="5000" dirty="0" err="1" smtClean="0">
                <a:solidFill>
                  <a:srgbClr val="7030A0"/>
                </a:solidFill>
              </a:rPr>
              <a:t>desfă</a:t>
            </a:r>
            <a:r>
              <a:rPr lang="fr-MA" sz="5000" dirty="0" smtClean="0">
                <a:solidFill>
                  <a:srgbClr val="7030A0"/>
                </a:solidFill>
              </a:rPr>
              <a:t>ș</a:t>
            </a:r>
            <a:r>
              <a:rPr lang="fr-MA" sz="5000" dirty="0" err="1" smtClean="0">
                <a:solidFill>
                  <a:srgbClr val="7030A0"/>
                </a:solidFill>
              </a:rPr>
              <a:t>ura</a:t>
            </a:r>
            <a:r>
              <a:rPr lang="fr-MA" sz="5000" dirty="0" smtClean="0">
                <a:solidFill>
                  <a:srgbClr val="7030A0"/>
                </a:solidFill>
              </a:rPr>
              <a:t>, așa cum </a:t>
            </a:r>
            <a:r>
              <a:rPr lang="fr-MA" sz="5000" dirty="0" err="1" smtClean="0">
                <a:solidFill>
                  <a:srgbClr val="7030A0"/>
                </a:solidFill>
              </a:rPr>
              <a:t>avem</a:t>
            </a:r>
            <a:r>
              <a:rPr lang="fr-MA" sz="5000" dirty="0" smtClean="0">
                <a:solidFill>
                  <a:srgbClr val="7030A0"/>
                </a:solidFill>
              </a:rPr>
              <a:t> la </a:t>
            </a:r>
            <a:r>
              <a:rPr lang="fr-MA" sz="5000" dirty="0" err="1" smtClean="0">
                <a:solidFill>
                  <a:srgbClr val="7030A0"/>
                </a:solidFill>
              </a:rPr>
              <a:t>acest</a:t>
            </a:r>
            <a:r>
              <a:rPr lang="fr-MA" sz="5000" dirty="0" smtClean="0">
                <a:solidFill>
                  <a:srgbClr val="7030A0"/>
                </a:solidFill>
              </a:rPr>
              <a:t> moment informații </a:t>
            </a:r>
            <a:r>
              <a:rPr lang="fr-MA" sz="5000" dirty="0" err="1" smtClean="0">
                <a:solidFill>
                  <a:srgbClr val="7030A0"/>
                </a:solidFill>
              </a:rPr>
              <a:t>din</a:t>
            </a:r>
            <a:r>
              <a:rPr lang="fr-MA" sz="5000" dirty="0" smtClean="0">
                <a:solidFill>
                  <a:srgbClr val="7030A0"/>
                </a:solidFill>
              </a:rPr>
              <a:t> </a:t>
            </a:r>
            <a:r>
              <a:rPr lang="fr-MA" sz="5000" dirty="0" err="1" smtClean="0">
                <a:solidFill>
                  <a:srgbClr val="7030A0"/>
                </a:solidFill>
              </a:rPr>
              <a:t>partea</a:t>
            </a:r>
            <a:r>
              <a:rPr lang="fr-MA" sz="5000" dirty="0" smtClean="0">
                <a:solidFill>
                  <a:srgbClr val="7030A0"/>
                </a:solidFill>
              </a:rPr>
              <a:t> </a:t>
            </a:r>
            <a:r>
              <a:rPr lang="fr-MA" sz="5000" dirty="0" err="1" smtClean="0">
                <a:solidFill>
                  <a:srgbClr val="7030A0"/>
                </a:solidFill>
              </a:rPr>
              <a:t>furnizorului</a:t>
            </a:r>
            <a:r>
              <a:rPr lang="fr-MA" sz="5000" dirty="0" smtClean="0">
                <a:solidFill>
                  <a:srgbClr val="7030A0"/>
                </a:solidFill>
              </a:rPr>
              <a:t>, </a:t>
            </a:r>
            <a:r>
              <a:rPr lang="fr-MA" sz="5000" dirty="0" err="1" smtClean="0">
                <a:solidFill>
                  <a:srgbClr val="7030A0"/>
                </a:solidFill>
              </a:rPr>
              <a:t>în</a:t>
            </a:r>
            <a:r>
              <a:rPr lang="fr-MA" sz="5000" dirty="0" smtClean="0">
                <a:solidFill>
                  <a:srgbClr val="7030A0"/>
                </a:solidFill>
              </a:rPr>
              <a:t> </a:t>
            </a:r>
            <a:r>
              <a:rPr lang="fr-MA" sz="5000" dirty="0" err="1" smtClean="0">
                <a:solidFill>
                  <a:srgbClr val="7030A0"/>
                </a:solidFill>
              </a:rPr>
              <a:t>perioada</a:t>
            </a:r>
            <a:r>
              <a:rPr lang="fr-MA" sz="5000" dirty="0" smtClean="0">
                <a:solidFill>
                  <a:srgbClr val="7030A0"/>
                </a:solidFill>
              </a:rPr>
              <a:t> 26-31 </a:t>
            </a:r>
            <a:r>
              <a:rPr lang="fr-MA" sz="5000" dirty="0" err="1" smtClean="0">
                <a:solidFill>
                  <a:srgbClr val="7030A0"/>
                </a:solidFill>
              </a:rPr>
              <a:t>iulie</a:t>
            </a:r>
            <a:r>
              <a:rPr lang="fr-MA" sz="5000" dirty="0" smtClean="0">
                <a:solidFill>
                  <a:srgbClr val="7030A0"/>
                </a:solidFill>
              </a:rPr>
              <a:t> 2021 </a:t>
            </a:r>
            <a:r>
              <a:rPr lang="fr-MA" sz="5000" dirty="0" err="1" smtClean="0">
                <a:solidFill>
                  <a:srgbClr val="7030A0"/>
                </a:solidFill>
              </a:rPr>
              <a:t>în</a:t>
            </a:r>
            <a:r>
              <a:rPr lang="fr-MA" sz="5000" dirty="0" smtClean="0">
                <a:solidFill>
                  <a:srgbClr val="7030A0"/>
                </a:solidFill>
              </a:rPr>
              <a:t> </a:t>
            </a:r>
            <a:r>
              <a:rPr lang="fr-MA" sz="5000" b="1" dirty="0" smtClean="0">
                <a:solidFill>
                  <a:srgbClr val="7030A0"/>
                </a:solidFill>
              </a:rPr>
              <a:t>Barcelona, </a:t>
            </a:r>
            <a:r>
              <a:rPr lang="fr-MA" sz="5000" b="1" dirty="0" err="1" smtClean="0">
                <a:solidFill>
                  <a:srgbClr val="7030A0"/>
                </a:solidFill>
              </a:rPr>
              <a:t>Spania</a:t>
            </a:r>
            <a:r>
              <a:rPr lang="fr-MA" sz="5000" dirty="0" smtClean="0">
                <a:solidFill>
                  <a:srgbClr val="7030A0"/>
                </a:solidFill>
              </a:rPr>
              <a:t>.</a:t>
            </a:r>
            <a:endParaRPr lang="ro-RO" sz="10000" dirty="0" smtClean="0">
              <a:solidFill>
                <a:srgbClr val="7030A0"/>
              </a:solidFill>
            </a:endParaRPr>
          </a:p>
          <a:p>
            <a:pPr algn="ctr">
              <a:buNone/>
            </a:pPr>
            <a:endParaRPr lang="ro-RO" sz="4900" dirty="0" smtClean="0"/>
          </a:p>
          <a:p>
            <a:pPr>
              <a:buNone/>
            </a:pPr>
            <a:endParaRPr lang="en-US" sz="3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o-RO" sz="1300" b="1" dirty="0" smtClean="0">
                <a:solidFill>
                  <a:schemeClr val="accent5">
                    <a:lumMod val="75000"/>
                  </a:schemeClr>
                </a:solidFill>
              </a:rPr>
              <a:t>ACCORD</a:t>
            </a:r>
            <a:endParaRPr lang="en-US" sz="13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o-RO" sz="1300" b="1" dirty="0" smtClean="0">
                <a:solidFill>
                  <a:schemeClr val="accent5">
                    <a:lumMod val="75000"/>
                  </a:schemeClr>
                </a:solidFill>
              </a:rPr>
              <a:t>WE GROW TOGETHER!</a:t>
            </a:r>
            <a:endParaRPr lang="en-US" sz="13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ro-RO" sz="900" i="1" dirty="0" smtClean="0">
                <a:solidFill>
                  <a:schemeClr val="accent5">
                    <a:lumMod val="75000"/>
                  </a:schemeClr>
                </a:solidFill>
              </a:rPr>
              <a:t>2020-1-RO01-KA101-078593</a:t>
            </a:r>
            <a:endParaRPr lang="ro-RO" b="1" dirty="0" smtClean="0"/>
          </a:p>
          <a:p>
            <a:pPr>
              <a:buNone/>
            </a:pPr>
            <a:r>
              <a:rPr lang="en-US" sz="2800" b="1" dirty="0" smtClean="0">
                <a:solidFill>
                  <a:srgbClr val="CC3300"/>
                </a:solidFill>
                <a:latin typeface="Comic Sans MS" pitchFamily="66" charset="0"/>
              </a:rPr>
              <a:t>	1. </a:t>
            </a:r>
            <a:r>
              <a:rPr lang="en-US" sz="2800" b="1" dirty="0" err="1" smtClean="0">
                <a:solidFill>
                  <a:srgbClr val="CC3300"/>
                </a:solidFill>
                <a:latin typeface="Comic Sans MS" pitchFamily="66" charset="0"/>
              </a:rPr>
              <a:t>Dosarul</a:t>
            </a:r>
            <a:r>
              <a:rPr lang="en-US" sz="2800" b="1" dirty="0" smtClean="0">
                <a:solidFill>
                  <a:srgbClr val="CC3300"/>
                </a:solidFill>
                <a:latin typeface="Comic Sans MS" pitchFamily="66" charset="0"/>
              </a:rPr>
              <a:t> de </a:t>
            </a:r>
            <a:r>
              <a:rPr lang="en-US" sz="2800" b="1" dirty="0" err="1" smtClean="0">
                <a:solidFill>
                  <a:srgbClr val="CC3300"/>
                </a:solidFill>
                <a:latin typeface="Comic Sans MS" pitchFamily="66" charset="0"/>
              </a:rPr>
              <a:t>candidatur</a:t>
            </a:r>
            <a:r>
              <a:rPr lang="ro-RO" sz="2800" b="1" dirty="0" smtClean="0">
                <a:solidFill>
                  <a:srgbClr val="CC3300"/>
                </a:solidFill>
                <a:latin typeface="Comic Sans MS" pitchFamily="66" charset="0"/>
              </a:rPr>
              <a:t>ă va</a:t>
            </a:r>
            <a:r>
              <a:rPr lang="en-US" sz="2800" b="1" dirty="0" smtClean="0">
                <a:solidFill>
                  <a:srgbClr val="CC3300"/>
                </a:solidFill>
                <a:latin typeface="Comic Sans MS" pitchFamily="66" charset="0"/>
              </a:rPr>
              <a:t> include:</a:t>
            </a:r>
          </a:p>
          <a:p>
            <a:pPr>
              <a:buNone/>
            </a:pPr>
            <a:r>
              <a:rPr lang="ro-RO" sz="2800" dirty="0" smtClean="0"/>
              <a:t>           1. CERERE TIP  ANEXA_1</a:t>
            </a:r>
          </a:p>
          <a:p>
            <a:pPr>
              <a:buNone/>
            </a:pPr>
            <a:r>
              <a:rPr lang="ro-RO" sz="2800" dirty="0" smtClean="0"/>
              <a:t>           2. COPIE CI </a:t>
            </a:r>
          </a:p>
          <a:p>
            <a:pPr>
              <a:buNone/>
            </a:pPr>
            <a:r>
              <a:rPr lang="ro-RO" sz="2800" dirty="0" smtClean="0"/>
              <a:t>           </a:t>
            </a:r>
            <a:r>
              <a:rPr lang="fr-MA" sz="2800" dirty="0" smtClean="0"/>
              <a:t>3. COPIE ULTIMUL ACT DE STUDII </a:t>
            </a:r>
            <a:endParaRPr lang="ro-RO" sz="2800" dirty="0" smtClean="0"/>
          </a:p>
          <a:p>
            <a:pPr>
              <a:buNone/>
            </a:pPr>
            <a:r>
              <a:rPr lang="ro-RO" sz="2800" dirty="0" smtClean="0"/>
              <a:t>           </a:t>
            </a:r>
            <a:r>
              <a:rPr lang="fr-MA" sz="2800" dirty="0" smtClean="0"/>
              <a:t>4. CV (</a:t>
            </a:r>
            <a:r>
              <a:rPr lang="ro-RO" sz="2800" dirty="0" smtClean="0"/>
              <a:t>orice model) în care să includeți autoevaluarea nivelului de competențe în limba engleză și a nivelului de competențe digitale</a:t>
            </a:r>
          </a:p>
          <a:p>
            <a:pPr>
              <a:buNone/>
            </a:pPr>
            <a:r>
              <a:rPr lang="ro-RO" sz="2800" dirty="0" smtClean="0">
                <a:solidFill>
                  <a:srgbClr val="CC3300"/>
                </a:solidFill>
              </a:rPr>
              <a:t> </a:t>
            </a:r>
            <a:r>
              <a:rPr lang="en-US" sz="2800" dirty="0" smtClean="0">
                <a:solidFill>
                  <a:srgbClr val="CC3300"/>
                </a:solidFill>
              </a:rPr>
              <a:t>	</a:t>
            </a:r>
            <a:r>
              <a:rPr lang="en-US" sz="2800" b="1" dirty="0" smtClean="0">
                <a:solidFill>
                  <a:srgbClr val="CC3300"/>
                </a:solidFill>
              </a:rPr>
              <a:t>2</a:t>
            </a:r>
            <a:r>
              <a:rPr lang="ro-RO" sz="2800" b="1" dirty="0" smtClean="0">
                <a:solidFill>
                  <a:srgbClr val="CC3300"/>
                </a:solidFill>
              </a:rPr>
              <a:t>.</a:t>
            </a:r>
            <a:r>
              <a:rPr lang="en-US" sz="2800" b="1" dirty="0" smtClean="0">
                <a:solidFill>
                  <a:srgbClr val="CC3300"/>
                </a:solidFill>
              </a:rPr>
              <a:t> </a:t>
            </a:r>
            <a:r>
              <a:rPr lang="ro-RO" sz="2800" b="1" dirty="0" smtClean="0">
                <a:solidFill>
                  <a:srgbClr val="CC3300"/>
                </a:solidFill>
              </a:rPr>
              <a:t>La acestea vă rugăm să adăugați</a:t>
            </a:r>
            <a:r>
              <a:rPr lang="en-US" sz="2800" b="1" dirty="0" smtClean="0">
                <a:solidFill>
                  <a:srgbClr val="CC3300"/>
                </a:solidFill>
              </a:rPr>
              <a:t>:</a:t>
            </a:r>
            <a:r>
              <a:rPr lang="ro-RO" sz="2800" b="1" dirty="0" smtClean="0">
                <a:solidFill>
                  <a:srgbClr val="CC3300"/>
                </a:solidFill>
              </a:rPr>
              <a:t> </a:t>
            </a:r>
          </a:p>
          <a:p>
            <a:pPr>
              <a:buNone/>
            </a:pPr>
            <a:r>
              <a:rPr lang="ro-RO" sz="2800" dirty="0" smtClean="0"/>
              <a:t>         5. DECLARAȚIE ACORD PRELUCRARE DATE PERSONALE Anexa_3</a:t>
            </a:r>
          </a:p>
          <a:p>
            <a:pPr>
              <a:buNone/>
            </a:pPr>
            <a:r>
              <a:rPr lang="ro-RO" sz="2800" dirty="0" smtClean="0"/>
              <a:t>         6.</a:t>
            </a:r>
            <a:r>
              <a:rPr lang="en-US" sz="2800" dirty="0" smtClean="0"/>
              <a:t> </a:t>
            </a:r>
            <a:r>
              <a:rPr lang="ro-RO" sz="2800" dirty="0" smtClean="0"/>
              <a:t>DECLARAȚIE DE ANGAJAMENT- Anexa_5 </a:t>
            </a:r>
          </a:p>
          <a:p>
            <a:pPr>
              <a:buNone/>
            </a:pPr>
            <a:r>
              <a:rPr lang="ro-RO" sz="2800" dirty="0" smtClean="0"/>
              <a:t>      Puteți descărca documentele accesând linkul de mai jos</a:t>
            </a:r>
            <a:r>
              <a:rPr lang="en-US" sz="2800" dirty="0" smtClean="0"/>
              <a:t>:</a:t>
            </a:r>
            <a:endParaRPr lang="ro-RO" sz="2800" dirty="0" smtClean="0"/>
          </a:p>
          <a:p>
            <a:pPr>
              <a:buNone/>
            </a:pPr>
            <a:r>
              <a:rPr lang="ro-RO" sz="2800" dirty="0" smtClean="0"/>
              <a:t>            </a:t>
            </a:r>
            <a:r>
              <a:rPr lang="ro-RO" sz="2800" dirty="0" smtClean="0">
                <a:hlinkClick r:id="rId2"/>
              </a:rPr>
              <a:t>http://ctasachifocsani.ro/proiect/noutati/</a:t>
            </a:r>
            <a:endParaRPr lang="ro-RO" sz="2800" dirty="0" smtClean="0"/>
          </a:p>
          <a:p>
            <a:pPr>
              <a:buNone/>
            </a:pPr>
            <a:endParaRPr lang="ro-RO" sz="2800" dirty="0" smtClean="0"/>
          </a:p>
          <a:p>
            <a:pPr>
              <a:buNone/>
            </a:pPr>
            <a:endParaRPr lang="ro-RO" sz="2800" dirty="0" smtClean="0">
              <a:solidFill>
                <a:srgbClr val="CC3300"/>
              </a:solidFill>
              <a:latin typeface="Comic Sans MS" pitchFamily="66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162800" y="228306"/>
            <a:ext cx="1676400" cy="12556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>
              <a:buNone/>
            </a:pPr>
            <a:endParaRPr lang="ro-RO" sz="20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o-RO" sz="2000" b="1" dirty="0" smtClean="0">
                <a:solidFill>
                  <a:srgbClr val="002060"/>
                </a:solidFill>
              </a:rPr>
              <a:t>        </a:t>
            </a:r>
            <a:r>
              <a:rPr lang="en-US" sz="2000" b="1" dirty="0" smtClean="0">
                <a:solidFill>
                  <a:srgbClr val="002060"/>
                </a:solidFill>
              </a:rPr>
              <a:t>Test de </a:t>
            </a:r>
            <a:r>
              <a:rPr lang="en-US" sz="2000" b="1" dirty="0" err="1" smtClean="0">
                <a:solidFill>
                  <a:srgbClr val="002060"/>
                </a:solidFill>
              </a:rPr>
              <a:t>antrenament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pentru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testarea</a:t>
            </a:r>
            <a:r>
              <a:rPr lang="en-US" sz="2000" b="1" dirty="0" smtClean="0">
                <a:solidFill>
                  <a:srgbClr val="002060"/>
                </a:solidFill>
              </a:rPr>
              <a:t> la </a:t>
            </a:r>
            <a:r>
              <a:rPr lang="en-US" sz="2000" b="1" dirty="0" err="1" smtClean="0">
                <a:solidFill>
                  <a:srgbClr val="002060"/>
                </a:solidFill>
              </a:rPr>
              <a:t>limba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englez</a:t>
            </a:r>
            <a:r>
              <a:rPr lang="ro-RO" sz="2000" b="1" dirty="0" smtClean="0">
                <a:solidFill>
                  <a:srgbClr val="002060"/>
                </a:solidFill>
              </a:rPr>
              <a:t>ă</a:t>
            </a:r>
            <a:r>
              <a:rPr lang="en-US" sz="2000" b="1" dirty="0" smtClean="0">
                <a:solidFill>
                  <a:srgbClr val="002060"/>
                </a:solidFill>
              </a:rPr>
              <a:t>:</a:t>
            </a:r>
          </a:p>
          <a:p>
            <a:pPr algn="ctr">
              <a:buNone/>
            </a:pPr>
            <a:endParaRPr lang="en-US" sz="2000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endParaRPr lang="ro-RO" sz="2000" b="1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ro-RO" sz="2000" dirty="0" smtClean="0"/>
              <a:t>	</a:t>
            </a:r>
            <a:r>
              <a:rPr lang="ro-RO" sz="2000" b="1" dirty="0" smtClean="0">
                <a:solidFill>
                  <a:srgbClr val="0070C0"/>
                </a:solidFill>
              </a:rPr>
              <a:t>  -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fr-MA" sz="2000" b="1" dirty="0" smtClean="0">
                <a:solidFill>
                  <a:srgbClr val="0070C0"/>
                </a:solidFill>
              </a:rPr>
              <a:t>50 </a:t>
            </a:r>
            <a:r>
              <a:rPr lang="fr-MA" sz="2000" b="1" dirty="0" err="1" smtClean="0">
                <a:solidFill>
                  <a:srgbClr val="0070C0"/>
                </a:solidFill>
              </a:rPr>
              <a:t>întrebări</a:t>
            </a:r>
            <a:r>
              <a:rPr lang="fr-MA" sz="2000" b="1" dirty="0" smtClean="0">
                <a:solidFill>
                  <a:srgbClr val="0070C0"/>
                </a:solidFill>
              </a:rPr>
              <a:t> tip </a:t>
            </a:r>
            <a:r>
              <a:rPr lang="fr-MA" sz="2000" b="1" dirty="0" err="1" smtClean="0">
                <a:solidFill>
                  <a:srgbClr val="0070C0"/>
                </a:solidFill>
              </a:rPr>
              <a:t>grilă</a:t>
            </a:r>
            <a:r>
              <a:rPr lang="fr-MA" sz="2000" b="1" dirty="0" smtClean="0">
                <a:solidFill>
                  <a:srgbClr val="0070C0"/>
                </a:solidFill>
              </a:rPr>
              <a:t> (</a:t>
            </a:r>
            <a:r>
              <a:rPr lang="fr-MA" sz="2000" b="1" dirty="0" err="1" smtClean="0">
                <a:solidFill>
                  <a:srgbClr val="0070C0"/>
                </a:solidFill>
              </a:rPr>
              <a:t>gramatică</a:t>
            </a:r>
            <a:r>
              <a:rPr lang="fr-MA" sz="2000" b="1" dirty="0" smtClean="0">
                <a:solidFill>
                  <a:srgbClr val="0070C0"/>
                </a:solidFill>
              </a:rPr>
              <a:t> și </a:t>
            </a:r>
            <a:r>
              <a:rPr lang="fr-MA" sz="2000" b="1" dirty="0" err="1" smtClean="0">
                <a:solidFill>
                  <a:srgbClr val="0070C0"/>
                </a:solidFill>
              </a:rPr>
              <a:t>vocabular</a:t>
            </a:r>
            <a:r>
              <a:rPr lang="fr-MA" sz="2000" b="1" dirty="0" smtClean="0">
                <a:solidFill>
                  <a:srgbClr val="0070C0"/>
                </a:solidFill>
              </a:rPr>
              <a:t>) - 50 </a:t>
            </a:r>
            <a:r>
              <a:rPr lang="fr-MA" sz="2000" b="1" dirty="0" err="1" smtClean="0">
                <a:solidFill>
                  <a:srgbClr val="0070C0"/>
                </a:solidFill>
              </a:rPr>
              <a:t>puncte</a:t>
            </a:r>
            <a:r>
              <a:rPr lang="fr-MA" sz="2000" b="1" dirty="0" smtClean="0">
                <a:solidFill>
                  <a:srgbClr val="0070C0"/>
                </a:solidFill>
              </a:rPr>
              <a:t> </a:t>
            </a:r>
            <a:endParaRPr lang="ro-RO" sz="2000" b="1" dirty="0" smtClean="0">
              <a:solidFill>
                <a:srgbClr val="0070C0"/>
              </a:solidFill>
            </a:endParaRPr>
          </a:p>
          <a:p>
            <a:pPr lvl="1" algn="just">
              <a:buNone/>
            </a:pPr>
            <a:r>
              <a:rPr lang="ro-RO" sz="2000" b="1" dirty="0" smtClean="0">
                <a:solidFill>
                  <a:srgbClr val="0070C0"/>
                </a:solidFill>
              </a:rPr>
              <a:t>-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fr-MA" sz="2000" b="1" dirty="0" err="1" smtClean="0">
                <a:solidFill>
                  <a:srgbClr val="0070C0"/>
                </a:solidFill>
              </a:rPr>
              <a:t>redactarea</a:t>
            </a:r>
            <a:r>
              <a:rPr lang="fr-MA" sz="2000" b="1" dirty="0" smtClean="0">
                <a:solidFill>
                  <a:srgbClr val="0070C0"/>
                </a:solidFill>
              </a:rPr>
              <a:t> </a:t>
            </a:r>
            <a:r>
              <a:rPr lang="fr-MA" sz="2000" b="1" dirty="0" err="1" smtClean="0">
                <a:solidFill>
                  <a:srgbClr val="0070C0"/>
                </a:solidFill>
              </a:rPr>
              <a:t>profilului</a:t>
            </a:r>
            <a:r>
              <a:rPr lang="fr-MA" sz="2000" b="1" dirty="0" smtClean="0">
                <a:solidFill>
                  <a:srgbClr val="0070C0"/>
                </a:solidFill>
              </a:rPr>
              <a:t> </a:t>
            </a:r>
            <a:r>
              <a:rPr lang="fr-MA" sz="2000" b="1" dirty="0" err="1" smtClean="0">
                <a:solidFill>
                  <a:srgbClr val="0070C0"/>
                </a:solidFill>
              </a:rPr>
              <a:t>personal</a:t>
            </a:r>
            <a:r>
              <a:rPr lang="fr-MA" sz="2000" b="1" dirty="0" smtClean="0">
                <a:solidFill>
                  <a:srgbClr val="0070C0"/>
                </a:solidFill>
              </a:rPr>
              <a:t> - 25 </a:t>
            </a:r>
            <a:r>
              <a:rPr lang="fr-MA" sz="2000" b="1" dirty="0" err="1" smtClean="0">
                <a:solidFill>
                  <a:srgbClr val="0070C0"/>
                </a:solidFill>
              </a:rPr>
              <a:t>puncte</a:t>
            </a:r>
            <a:r>
              <a:rPr lang="fr-MA" sz="2000" b="1" dirty="0" smtClean="0">
                <a:solidFill>
                  <a:srgbClr val="0070C0"/>
                </a:solidFill>
              </a:rPr>
              <a:t> </a:t>
            </a:r>
            <a:r>
              <a:rPr lang="ro-RO" sz="2000" b="1" dirty="0" smtClean="0">
                <a:solidFill>
                  <a:srgbClr val="0070C0"/>
                </a:solidFill>
              </a:rPr>
              <a:t> </a:t>
            </a:r>
          </a:p>
          <a:p>
            <a:pPr lvl="1" algn="just">
              <a:buNone/>
            </a:pPr>
            <a:r>
              <a:rPr lang="fr-MA" sz="2000" b="1" dirty="0" smtClean="0">
                <a:solidFill>
                  <a:srgbClr val="0070C0"/>
                </a:solidFill>
              </a:rPr>
              <a:t>- </a:t>
            </a:r>
            <a:r>
              <a:rPr lang="fr-MA" sz="2000" b="1" dirty="0" err="1" smtClean="0">
                <a:solidFill>
                  <a:srgbClr val="0070C0"/>
                </a:solidFill>
              </a:rPr>
              <a:t>redactarea</a:t>
            </a:r>
            <a:r>
              <a:rPr lang="fr-MA" sz="2000" b="1" dirty="0" smtClean="0">
                <a:solidFill>
                  <a:srgbClr val="0070C0"/>
                </a:solidFill>
              </a:rPr>
              <a:t> </a:t>
            </a:r>
            <a:r>
              <a:rPr lang="fr-MA" sz="2000" b="1" dirty="0" err="1" smtClean="0">
                <a:solidFill>
                  <a:srgbClr val="0070C0"/>
                </a:solidFill>
              </a:rPr>
              <a:t>unui</a:t>
            </a:r>
            <a:r>
              <a:rPr lang="fr-MA" sz="2000" b="1" dirty="0" smtClean="0">
                <a:solidFill>
                  <a:srgbClr val="0070C0"/>
                </a:solidFill>
              </a:rPr>
              <a:t> email - 25 </a:t>
            </a:r>
            <a:r>
              <a:rPr lang="fr-MA" sz="2000" b="1" dirty="0" err="1" smtClean="0">
                <a:solidFill>
                  <a:srgbClr val="0070C0"/>
                </a:solidFill>
              </a:rPr>
              <a:t>puncte</a:t>
            </a:r>
            <a:endParaRPr lang="ro-RO" sz="2000" b="1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r>
              <a:rPr lang="ro-RO" sz="2000" b="1" dirty="0" smtClean="0">
                <a:solidFill>
                  <a:srgbClr val="0070C0"/>
                </a:solidFill>
              </a:rPr>
              <a:t>            </a:t>
            </a:r>
            <a:r>
              <a:rPr lang="fr-MA" sz="2000" b="1" dirty="0" smtClean="0">
                <a:solidFill>
                  <a:srgbClr val="0070C0"/>
                </a:solidFill>
              </a:rPr>
              <a:t>A2 - 31-60 </a:t>
            </a:r>
            <a:r>
              <a:rPr lang="fr-MA" sz="2000" b="1" dirty="0" err="1" smtClean="0">
                <a:solidFill>
                  <a:srgbClr val="0070C0"/>
                </a:solidFill>
              </a:rPr>
              <a:t>puncte</a:t>
            </a:r>
            <a:endParaRPr lang="ro-RO" sz="2000" b="1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r>
              <a:rPr lang="ro-RO" sz="2000" b="1" dirty="0" smtClean="0">
                <a:solidFill>
                  <a:srgbClr val="0070C0"/>
                </a:solidFill>
              </a:rPr>
              <a:t>            </a:t>
            </a:r>
            <a:r>
              <a:rPr lang="fr-MA" sz="2000" b="1" dirty="0" smtClean="0">
                <a:solidFill>
                  <a:srgbClr val="0070C0"/>
                </a:solidFill>
              </a:rPr>
              <a:t>B1 - 61-80 </a:t>
            </a:r>
            <a:r>
              <a:rPr lang="fr-MA" sz="2000" b="1" dirty="0" err="1" smtClean="0">
                <a:solidFill>
                  <a:srgbClr val="0070C0"/>
                </a:solidFill>
              </a:rPr>
              <a:t>puncte</a:t>
            </a:r>
            <a:endParaRPr lang="ro-RO" sz="2000" b="1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r>
              <a:rPr lang="ro-RO" sz="2000" b="1" dirty="0" smtClean="0">
                <a:solidFill>
                  <a:srgbClr val="0070C0"/>
                </a:solidFill>
              </a:rPr>
              <a:t>            </a:t>
            </a:r>
            <a:r>
              <a:rPr lang="fr-MA" sz="2000" b="1" dirty="0" smtClean="0">
                <a:solidFill>
                  <a:srgbClr val="0070C0"/>
                </a:solidFill>
              </a:rPr>
              <a:t>B2 - 81-100 </a:t>
            </a:r>
            <a:r>
              <a:rPr lang="fr-MA" sz="2000" b="1" dirty="0" err="1" smtClean="0">
                <a:solidFill>
                  <a:srgbClr val="0070C0"/>
                </a:solidFill>
              </a:rPr>
              <a:t>puncte</a:t>
            </a:r>
            <a:r>
              <a:rPr lang="fr-MA" sz="2000" b="1" dirty="0" smtClean="0">
                <a:solidFill>
                  <a:srgbClr val="0070C0"/>
                </a:solidFill>
              </a:rPr>
              <a:t> </a:t>
            </a:r>
            <a:endParaRPr lang="ro-RO" sz="2000" b="1" dirty="0" smtClean="0">
              <a:solidFill>
                <a:srgbClr val="0070C0"/>
              </a:solidFill>
            </a:endParaRPr>
          </a:p>
          <a:p>
            <a:pPr algn="just">
              <a:buNone/>
            </a:pPr>
            <a:r>
              <a:rPr lang="ro-RO" sz="2000" b="1" dirty="0" smtClean="0">
                <a:solidFill>
                  <a:srgbClr val="002060"/>
                </a:solidFill>
              </a:rPr>
              <a:t>	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algn="just">
              <a:buNone/>
            </a:pPr>
            <a:r>
              <a:rPr lang="en-US" sz="2000" b="1" dirty="0" smtClean="0">
                <a:solidFill>
                  <a:srgbClr val="002060"/>
                </a:solidFill>
              </a:rPr>
              <a:t>	</a:t>
            </a:r>
            <a:r>
              <a:rPr lang="ro-RO" sz="2000" b="1" dirty="0" smtClean="0">
                <a:solidFill>
                  <a:srgbClr val="002060"/>
                </a:solidFill>
              </a:rPr>
              <a:t>Notă</a:t>
            </a:r>
            <a:r>
              <a:rPr lang="en-US" sz="2000" b="1" dirty="0" smtClean="0">
                <a:solidFill>
                  <a:srgbClr val="002060"/>
                </a:solidFill>
              </a:rPr>
              <a:t>:</a:t>
            </a:r>
            <a:r>
              <a:rPr lang="ro-RO" sz="2000" b="1" dirty="0" smtClean="0">
                <a:solidFill>
                  <a:srgbClr val="002060"/>
                </a:solidFill>
              </a:rPr>
              <a:t> După finalizarea testului, veți primi automat punctajul doar pentru partea de întrebări grilă. Evaluarea pentru c</a:t>
            </a:r>
            <a:r>
              <a:rPr lang="en-US" sz="2000" b="1" dirty="0" smtClean="0">
                <a:solidFill>
                  <a:srgbClr val="002060"/>
                </a:solidFill>
              </a:rPr>
              <a:t>el</a:t>
            </a:r>
            <a:r>
              <a:rPr lang="ro-RO" sz="2000" b="1" dirty="0" smtClean="0">
                <a:solidFill>
                  <a:srgbClr val="002060"/>
                </a:solidFill>
              </a:rPr>
              <a:t>e două texte, o veți primi ulterior, la cerere. </a:t>
            </a:r>
          </a:p>
          <a:p>
            <a:pPr algn="just">
              <a:buNone/>
            </a:pPr>
            <a:r>
              <a:rPr lang="ro-RO" sz="2000" b="1" dirty="0" smtClean="0">
                <a:solidFill>
                  <a:srgbClr val="002060"/>
                </a:solidFill>
              </a:rPr>
              <a:t>    </a:t>
            </a:r>
            <a:r>
              <a:rPr lang="en-US" sz="2000" b="1" dirty="0" smtClean="0">
                <a:solidFill>
                  <a:srgbClr val="002060"/>
                </a:solidFill>
              </a:rPr>
              <a:t>  </a:t>
            </a:r>
          </a:p>
          <a:p>
            <a:pPr algn="ctr">
              <a:buNone/>
            </a:pPr>
            <a:r>
              <a:rPr lang="en-US" sz="2000" dirty="0" smtClean="0">
                <a:solidFill>
                  <a:srgbClr val="002060"/>
                </a:solidFill>
              </a:rPr>
              <a:t>      </a:t>
            </a:r>
            <a:r>
              <a:rPr lang="en-US" sz="2000" dirty="0" smtClean="0">
                <a:solidFill>
                  <a:srgbClr val="002060"/>
                </a:solidFill>
                <a:hlinkClick r:id="rId2"/>
              </a:rPr>
              <a:t>https://forms.gle/KE4uee5Hq2xvPUMN6</a:t>
            </a:r>
            <a:endParaRPr lang="ro-RO" sz="2800" dirty="0" smtClean="0">
              <a:solidFill>
                <a:srgbClr val="CC3300"/>
              </a:solidFill>
              <a:latin typeface="Comic Sans MS" pitchFamily="66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315200" y="1219200"/>
            <a:ext cx="1676400" cy="12556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763000" cy="6248400"/>
          </a:xfrm>
          <a:solidFill>
            <a:schemeClr val="accent5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r>
              <a:rPr lang="ro-RO" sz="3400" b="1" dirty="0" smtClean="0">
                <a:solidFill>
                  <a:srgbClr val="7030A0"/>
                </a:solidFill>
              </a:rPr>
              <a:t>Evaluarea  candidaturii  va cuprinde</a:t>
            </a:r>
            <a:r>
              <a:rPr lang="en-US" sz="3400" b="1" dirty="0" smtClean="0">
                <a:solidFill>
                  <a:srgbClr val="7030A0"/>
                </a:solidFill>
              </a:rPr>
              <a:t>:</a:t>
            </a:r>
          </a:p>
          <a:p>
            <a:pPr>
              <a:buNone/>
            </a:pPr>
            <a:endParaRPr lang="en-US" sz="3400" b="1" dirty="0" smtClean="0"/>
          </a:p>
          <a:p>
            <a:pPr>
              <a:buNone/>
            </a:pPr>
            <a:r>
              <a:rPr lang="en-US" sz="3400" b="1" dirty="0" smtClean="0"/>
              <a:t>1 PROBA 1 - TEST NIVEL LIMBA ENGLEZĂ   - </a:t>
            </a:r>
            <a:r>
              <a:rPr lang="ro-RO" sz="3400" b="1" dirty="0" smtClean="0"/>
              <a:t>digital</a:t>
            </a:r>
            <a:r>
              <a:rPr lang="en-US" sz="3400" b="1" dirty="0" smtClean="0"/>
              <a:t>   100 </a:t>
            </a:r>
            <a:r>
              <a:rPr lang="en-US" sz="3400" b="1" dirty="0" err="1" smtClean="0"/>
              <a:t>puncte</a:t>
            </a:r>
            <a:r>
              <a:rPr lang="en-US" sz="3400" b="1" dirty="0" smtClean="0"/>
              <a:t> </a:t>
            </a:r>
          </a:p>
          <a:p>
            <a:pPr>
              <a:buNone/>
            </a:pPr>
            <a:r>
              <a:rPr lang="en-US" sz="3400" b="1" dirty="0" smtClean="0"/>
              <a:t> 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-50 </a:t>
            </a:r>
            <a:r>
              <a:rPr lang="fr-MA" sz="3400" dirty="0" err="1" smtClean="0"/>
              <a:t>întrebări</a:t>
            </a:r>
            <a:r>
              <a:rPr lang="fr-MA" sz="3400" dirty="0" smtClean="0"/>
              <a:t> tip </a:t>
            </a:r>
            <a:r>
              <a:rPr lang="fr-MA" sz="3400" dirty="0" err="1" smtClean="0"/>
              <a:t>grilă</a:t>
            </a:r>
            <a:r>
              <a:rPr lang="fr-MA" sz="3400" dirty="0" smtClean="0"/>
              <a:t> (</a:t>
            </a:r>
            <a:r>
              <a:rPr lang="fr-MA" sz="3400" dirty="0" err="1" smtClean="0"/>
              <a:t>gramatică</a:t>
            </a:r>
            <a:r>
              <a:rPr lang="fr-MA" sz="3400" dirty="0" smtClean="0"/>
              <a:t> și </a:t>
            </a:r>
            <a:r>
              <a:rPr lang="fr-MA" sz="3400" dirty="0" err="1" smtClean="0"/>
              <a:t>vocabular</a:t>
            </a:r>
            <a:r>
              <a:rPr lang="fr-MA" sz="3400" dirty="0" smtClean="0"/>
              <a:t>) - 50 </a:t>
            </a:r>
            <a:r>
              <a:rPr lang="fr-MA" sz="3400" dirty="0" err="1" smtClean="0"/>
              <a:t>puncte</a:t>
            </a:r>
            <a:r>
              <a:rPr lang="fr-MA" sz="3400" dirty="0" smtClean="0"/>
              <a:t> 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 </a:t>
            </a:r>
            <a:r>
              <a:rPr lang="fr-MA" sz="3400" dirty="0" err="1" smtClean="0"/>
              <a:t>redactarea</a:t>
            </a:r>
            <a:r>
              <a:rPr lang="fr-MA" sz="3400" dirty="0" smtClean="0"/>
              <a:t> </a:t>
            </a:r>
            <a:r>
              <a:rPr lang="fr-MA" sz="3400" dirty="0" err="1" smtClean="0"/>
              <a:t>profilului</a:t>
            </a:r>
            <a:r>
              <a:rPr lang="fr-MA" sz="3400" dirty="0" smtClean="0"/>
              <a:t> </a:t>
            </a:r>
            <a:r>
              <a:rPr lang="fr-MA" sz="3400" dirty="0" err="1" smtClean="0"/>
              <a:t>personal</a:t>
            </a:r>
            <a:r>
              <a:rPr lang="fr-MA" sz="3400" dirty="0" smtClean="0"/>
              <a:t> - 25 </a:t>
            </a:r>
            <a:r>
              <a:rPr lang="fr-MA" sz="3400" dirty="0" err="1" smtClean="0"/>
              <a:t>puncte</a:t>
            </a:r>
            <a:r>
              <a:rPr lang="fr-MA" sz="3400" dirty="0" smtClean="0"/>
              <a:t> 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 </a:t>
            </a:r>
            <a:r>
              <a:rPr lang="fr-MA" sz="3400" dirty="0" err="1" smtClean="0"/>
              <a:t>redactarea</a:t>
            </a:r>
            <a:r>
              <a:rPr lang="fr-MA" sz="3400" dirty="0" smtClean="0"/>
              <a:t> </a:t>
            </a:r>
            <a:r>
              <a:rPr lang="fr-MA" sz="3400" dirty="0" err="1" smtClean="0"/>
              <a:t>unui</a:t>
            </a:r>
            <a:r>
              <a:rPr lang="fr-MA" sz="3400" dirty="0" smtClean="0"/>
              <a:t> email - 25 </a:t>
            </a:r>
            <a:r>
              <a:rPr lang="fr-MA" sz="3400" dirty="0" err="1" smtClean="0"/>
              <a:t>puncte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A2 - 31-60 </a:t>
            </a:r>
            <a:r>
              <a:rPr lang="fr-MA" sz="3400" dirty="0" err="1" smtClean="0"/>
              <a:t>puncte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B1 - 61-80 </a:t>
            </a:r>
            <a:r>
              <a:rPr lang="fr-MA" sz="3400" dirty="0" err="1" smtClean="0"/>
              <a:t>puncte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B2 - 81-100 </a:t>
            </a:r>
            <a:r>
              <a:rPr lang="fr-MA" sz="3400" dirty="0" err="1" smtClean="0"/>
              <a:t>puncte</a:t>
            </a:r>
            <a:r>
              <a:rPr lang="fr-MA" sz="3400" dirty="0" smtClean="0"/>
              <a:t> </a:t>
            </a:r>
            <a:endParaRPr lang="ro-RO" sz="3400" dirty="0" smtClean="0"/>
          </a:p>
          <a:p>
            <a:pPr>
              <a:buNone/>
            </a:pPr>
            <a:endParaRPr lang="ro-RO" sz="3400" dirty="0" smtClean="0"/>
          </a:p>
          <a:p>
            <a:pPr>
              <a:buNone/>
            </a:pPr>
            <a:r>
              <a:rPr lang="fr-MA" sz="3400" b="1" dirty="0" smtClean="0"/>
              <a:t>2 PROBA 2 - FORMULAR CANDIDATURĂ  - </a:t>
            </a:r>
            <a:r>
              <a:rPr lang="ro-RO" sz="3400" b="1" dirty="0" smtClean="0"/>
              <a:t>digital</a:t>
            </a:r>
            <a:r>
              <a:rPr lang="en-US" sz="3400" b="1" dirty="0" smtClean="0"/>
              <a:t>  - 100  </a:t>
            </a:r>
            <a:r>
              <a:rPr lang="en-US" sz="3400" b="1" dirty="0" err="1" smtClean="0"/>
              <a:t>puncte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-Date personale </a:t>
            </a:r>
            <a:r>
              <a:rPr lang="fr-MA" sz="3400" dirty="0" err="1" smtClean="0"/>
              <a:t>relevante</a:t>
            </a:r>
            <a:r>
              <a:rPr lang="fr-MA" sz="3400" dirty="0" smtClean="0"/>
              <a:t> </a:t>
            </a:r>
            <a:r>
              <a:rPr lang="fr-MA" sz="3400" dirty="0" err="1" smtClean="0"/>
              <a:t>pentru</a:t>
            </a:r>
            <a:r>
              <a:rPr lang="fr-MA" sz="3400" dirty="0" smtClean="0"/>
              <a:t> </a:t>
            </a:r>
            <a:r>
              <a:rPr lang="fr-MA" sz="3400" dirty="0" err="1" smtClean="0"/>
              <a:t>proiect</a:t>
            </a:r>
            <a:r>
              <a:rPr lang="fr-MA" sz="3400" dirty="0" smtClean="0"/>
              <a:t>;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</a:t>
            </a:r>
            <a:r>
              <a:rPr lang="fr-MA" sz="3400" dirty="0" err="1" smtClean="0"/>
              <a:t>Argumentare</a:t>
            </a:r>
            <a:r>
              <a:rPr lang="fr-MA" sz="3400" dirty="0" smtClean="0"/>
              <a:t> </a:t>
            </a:r>
            <a:r>
              <a:rPr lang="fr-MA" sz="3400" dirty="0" err="1" smtClean="0"/>
              <a:t>în</a:t>
            </a:r>
            <a:r>
              <a:rPr lang="fr-MA" sz="3400" dirty="0" smtClean="0"/>
              <a:t> </a:t>
            </a:r>
            <a:r>
              <a:rPr lang="fr-MA" sz="3400" dirty="0" err="1" smtClean="0"/>
              <a:t>scris</a:t>
            </a:r>
            <a:r>
              <a:rPr lang="fr-MA" sz="3400" dirty="0" smtClean="0"/>
              <a:t> a </a:t>
            </a:r>
            <a:r>
              <a:rPr lang="fr-MA" sz="3400" dirty="0" err="1" smtClean="0"/>
              <a:t>nivelului</a:t>
            </a:r>
            <a:r>
              <a:rPr lang="fr-MA" sz="3400" dirty="0" smtClean="0"/>
              <a:t> de </a:t>
            </a:r>
            <a:r>
              <a:rPr lang="fr-MA" sz="3400" dirty="0" err="1" smtClean="0"/>
              <a:t>competen</a:t>
            </a:r>
            <a:r>
              <a:rPr lang="fr-MA" sz="3400" dirty="0" smtClean="0"/>
              <a:t>țe </a:t>
            </a:r>
            <a:r>
              <a:rPr lang="fr-MA" sz="3400" dirty="0" err="1" smtClean="0"/>
              <a:t>profesionale</a:t>
            </a:r>
            <a:r>
              <a:rPr lang="fr-MA" sz="3400" dirty="0" smtClean="0"/>
              <a:t> și personale </a:t>
            </a:r>
            <a:r>
              <a:rPr lang="fr-MA" sz="3400" dirty="0" err="1" smtClean="0"/>
              <a:t>relevante</a:t>
            </a:r>
            <a:r>
              <a:rPr lang="fr-MA" sz="3400" dirty="0" smtClean="0"/>
              <a:t> </a:t>
            </a:r>
            <a:r>
              <a:rPr lang="fr-MA" sz="3400" dirty="0" err="1" smtClean="0"/>
              <a:t>pentru</a:t>
            </a:r>
            <a:r>
              <a:rPr lang="fr-MA" sz="3400" dirty="0" smtClean="0"/>
              <a:t> </a:t>
            </a:r>
            <a:r>
              <a:rPr lang="fr-MA" sz="3400" dirty="0" err="1" smtClean="0"/>
              <a:t>proiect</a:t>
            </a:r>
            <a:r>
              <a:rPr lang="fr-MA" sz="3400" dirty="0" smtClean="0"/>
              <a:t>;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</a:t>
            </a:r>
            <a:r>
              <a:rPr lang="fr-MA" sz="3400" dirty="0" err="1" smtClean="0"/>
              <a:t>Argumentare</a:t>
            </a:r>
            <a:r>
              <a:rPr lang="fr-MA" sz="3400" dirty="0" smtClean="0"/>
              <a:t> </a:t>
            </a:r>
            <a:r>
              <a:rPr lang="fr-MA" sz="3400" dirty="0" err="1" smtClean="0"/>
              <a:t>în</a:t>
            </a:r>
            <a:r>
              <a:rPr lang="fr-MA" sz="3400" dirty="0" smtClean="0"/>
              <a:t> </a:t>
            </a:r>
            <a:r>
              <a:rPr lang="fr-MA" sz="3400" dirty="0" err="1" smtClean="0"/>
              <a:t>scris</a:t>
            </a:r>
            <a:r>
              <a:rPr lang="fr-MA" sz="3400" dirty="0" smtClean="0"/>
              <a:t> a </a:t>
            </a:r>
            <a:r>
              <a:rPr lang="fr-MA" sz="3400" dirty="0" err="1" smtClean="0"/>
              <a:t>nevoilor</a:t>
            </a:r>
            <a:r>
              <a:rPr lang="fr-MA" sz="3400" dirty="0" smtClean="0"/>
              <a:t> personale și </a:t>
            </a:r>
            <a:r>
              <a:rPr lang="fr-MA" sz="3400" dirty="0" err="1" smtClean="0"/>
              <a:t>profesionale</a:t>
            </a:r>
            <a:r>
              <a:rPr lang="fr-MA" sz="3400" dirty="0" smtClean="0"/>
              <a:t> </a:t>
            </a:r>
            <a:r>
              <a:rPr lang="fr-MA" sz="3400" dirty="0" err="1" smtClean="0"/>
              <a:t>relevante</a:t>
            </a:r>
            <a:r>
              <a:rPr lang="fr-MA" sz="3400" dirty="0" smtClean="0"/>
              <a:t> </a:t>
            </a:r>
            <a:r>
              <a:rPr lang="fr-MA" sz="3400" dirty="0" err="1" smtClean="0"/>
              <a:t>pentru</a:t>
            </a:r>
            <a:r>
              <a:rPr lang="fr-MA" sz="3400" dirty="0" smtClean="0"/>
              <a:t> </a:t>
            </a:r>
            <a:r>
              <a:rPr lang="fr-MA" sz="3400" dirty="0" err="1" smtClean="0"/>
              <a:t>proiect</a:t>
            </a:r>
            <a:r>
              <a:rPr lang="fr-MA" sz="3400" dirty="0" smtClean="0"/>
              <a:t>;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</a:t>
            </a:r>
            <a:r>
              <a:rPr lang="fr-MA" sz="3400" dirty="0" err="1" smtClean="0"/>
              <a:t>Testare</a:t>
            </a:r>
            <a:r>
              <a:rPr lang="fr-MA" sz="3400" dirty="0" smtClean="0"/>
              <a:t> </a:t>
            </a:r>
            <a:r>
              <a:rPr lang="fr-MA" sz="3400" dirty="0" err="1" smtClean="0"/>
              <a:t>nivel</a:t>
            </a:r>
            <a:r>
              <a:rPr lang="fr-MA" sz="3400" dirty="0" smtClean="0"/>
              <a:t> de </a:t>
            </a:r>
            <a:r>
              <a:rPr lang="fr-MA" sz="3400" dirty="0" err="1" smtClean="0"/>
              <a:t>cunoa</a:t>
            </a:r>
            <a:r>
              <a:rPr lang="fr-MA" sz="3400" dirty="0" smtClean="0"/>
              <a:t>ș</a:t>
            </a:r>
            <a:r>
              <a:rPr lang="fr-MA" sz="3400" dirty="0" err="1" smtClean="0"/>
              <a:t>tere</a:t>
            </a:r>
            <a:r>
              <a:rPr lang="fr-MA" sz="3400" dirty="0" smtClean="0"/>
              <a:t>: </a:t>
            </a:r>
            <a:r>
              <a:rPr lang="fr-MA" sz="3400" dirty="0" err="1" smtClean="0"/>
              <a:t>Obiective</a:t>
            </a:r>
            <a:r>
              <a:rPr lang="fr-MA" sz="3400" dirty="0" smtClean="0"/>
              <a:t> </a:t>
            </a:r>
            <a:r>
              <a:rPr lang="fr-MA" sz="3400" dirty="0" err="1" smtClean="0"/>
              <a:t>generale</a:t>
            </a:r>
            <a:r>
              <a:rPr lang="fr-MA" sz="3400" dirty="0" smtClean="0"/>
              <a:t> </a:t>
            </a:r>
            <a:r>
              <a:rPr lang="fr-MA" sz="3400" dirty="0" err="1" smtClean="0"/>
              <a:t>proiect</a:t>
            </a:r>
            <a:r>
              <a:rPr lang="fr-MA" sz="3400" dirty="0" smtClean="0"/>
              <a:t>; </a:t>
            </a:r>
            <a:r>
              <a:rPr lang="fr-MA" sz="3400" dirty="0" err="1" smtClean="0"/>
              <a:t>Denumire</a:t>
            </a:r>
            <a:r>
              <a:rPr lang="fr-MA" sz="3400" dirty="0" smtClean="0"/>
              <a:t> </a:t>
            </a:r>
            <a:r>
              <a:rPr lang="fr-MA" sz="3400" dirty="0" err="1" smtClean="0"/>
              <a:t>cursuri</a:t>
            </a:r>
            <a:r>
              <a:rPr lang="fr-MA" sz="3400" dirty="0" smtClean="0"/>
              <a:t>;  </a:t>
            </a:r>
            <a:r>
              <a:rPr lang="fr-MA" sz="3400" dirty="0" err="1" smtClean="0"/>
              <a:t>Obiective</a:t>
            </a:r>
            <a:r>
              <a:rPr lang="fr-MA" sz="3400" dirty="0" smtClean="0"/>
              <a:t> </a:t>
            </a:r>
            <a:r>
              <a:rPr lang="fr-MA" sz="3400" dirty="0" err="1" smtClean="0"/>
              <a:t>specifice</a:t>
            </a:r>
            <a:r>
              <a:rPr lang="fr-MA" sz="3400" dirty="0" smtClean="0"/>
              <a:t>;</a:t>
            </a:r>
            <a:endParaRPr lang="ro-RO" sz="3400" dirty="0" smtClean="0"/>
          </a:p>
          <a:p>
            <a:pPr>
              <a:buNone/>
            </a:pPr>
            <a:r>
              <a:rPr lang="fr-MA" sz="3400" dirty="0" smtClean="0"/>
              <a:t>- </a:t>
            </a:r>
            <a:r>
              <a:rPr lang="fr-MA" sz="3400" dirty="0" err="1" smtClean="0"/>
              <a:t>Competen</a:t>
            </a:r>
            <a:r>
              <a:rPr lang="fr-MA" sz="3400" dirty="0" smtClean="0"/>
              <a:t>țe </a:t>
            </a:r>
            <a:r>
              <a:rPr lang="fr-MA" sz="3400" dirty="0" err="1" smtClean="0"/>
              <a:t>vizate</a:t>
            </a:r>
            <a:r>
              <a:rPr lang="fr-MA" sz="3400" dirty="0" smtClean="0"/>
              <a:t>;  </a:t>
            </a:r>
            <a:r>
              <a:rPr lang="fr-MA" sz="3400" dirty="0" err="1" smtClean="0"/>
              <a:t>Rezultate</a:t>
            </a:r>
            <a:r>
              <a:rPr lang="fr-MA" sz="3400" dirty="0" smtClean="0"/>
              <a:t> aș</a:t>
            </a:r>
            <a:r>
              <a:rPr lang="fr-MA" sz="3400" dirty="0" err="1" smtClean="0"/>
              <a:t>teptate</a:t>
            </a:r>
            <a:r>
              <a:rPr lang="fr-MA" sz="3400" dirty="0" smtClean="0"/>
              <a:t>; Conț</a:t>
            </a:r>
            <a:r>
              <a:rPr lang="fr-MA" sz="3400" dirty="0" err="1" smtClean="0"/>
              <a:t>inuturi</a:t>
            </a:r>
            <a:r>
              <a:rPr lang="fr-MA" sz="3400" dirty="0" smtClean="0"/>
              <a:t> </a:t>
            </a:r>
            <a:r>
              <a:rPr lang="fr-MA" sz="3400" dirty="0" err="1" smtClean="0"/>
              <a:t>pedagogice</a:t>
            </a:r>
            <a:r>
              <a:rPr lang="fr-MA" sz="3400" dirty="0" smtClean="0"/>
              <a:t> </a:t>
            </a:r>
            <a:r>
              <a:rPr lang="fr-MA" sz="3400" dirty="0" err="1" smtClean="0"/>
              <a:t>specifice</a:t>
            </a:r>
            <a:r>
              <a:rPr lang="fr-MA" sz="3400" dirty="0" smtClean="0"/>
              <a:t> </a:t>
            </a:r>
            <a:r>
              <a:rPr lang="fr-MA" sz="3400" dirty="0" err="1" smtClean="0"/>
              <a:t>cursurilor</a:t>
            </a:r>
            <a:r>
              <a:rPr lang="fr-MA" sz="3400" dirty="0" smtClean="0"/>
              <a:t> de </a:t>
            </a:r>
            <a:r>
              <a:rPr lang="fr-MA" sz="3400" dirty="0" err="1" smtClean="0"/>
              <a:t>formare</a:t>
            </a:r>
            <a:r>
              <a:rPr lang="fr-MA" sz="3400" dirty="0" smtClean="0"/>
              <a:t>.</a:t>
            </a:r>
            <a:endParaRPr lang="ro-RO" sz="3400" dirty="0" smtClean="0"/>
          </a:p>
          <a:p>
            <a:pPr>
              <a:buNone/>
            </a:pPr>
            <a:r>
              <a:rPr lang="ro-RO" sz="3400" b="1" dirty="0" smtClean="0"/>
              <a:t> </a:t>
            </a:r>
          </a:p>
          <a:p>
            <a:pPr>
              <a:buNone/>
            </a:pPr>
            <a:r>
              <a:rPr lang="ro-RO" sz="3400" b="1" dirty="0" smtClean="0"/>
              <a:t> CRITERII DE DEPARTAJARE </a:t>
            </a:r>
          </a:p>
          <a:p>
            <a:pPr>
              <a:buNone/>
            </a:pPr>
            <a:endParaRPr lang="ro-RO" sz="3400" dirty="0" smtClean="0"/>
          </a:p>
          <a:p>
            <a:pPr>
              <a:buNone/>
            </a:pPr>
            <a:r>
              <a:rPr lang="ro-RO" sz="3400" b="1" dirty="0" smtClean="0"/>
              <a:t>1.PUNCTAJE EGALE ÎN URMA SUSȚINERII  PROBEI 1 ȘI PROBEI 2</a:t>
            </a:r>
            <a:endParaRPr lang="ro-RO" sz="3400" dirty="0" smtClean="0"/>
          </a:p>
          <a:p>
            <a:pPr>
              <a:buNone/>
            </a:pPr>
            <a:r>
              <a:rPr lang="ro-RO" sz="3400" dirty="0" smtClean="0"/>
              <a:t>Decizia de departajare se va lua în favoarea candidatului care NU a beneficiat de un grant anterior Erasmus+ în cadrul CTGA; </a:t>
            </a:r>
            <a:r>
              <a:rPr lang="ro-RO" sz="3400" b="1" dirty="0" smtClean="0"/>
              <a:t>se adaugă 5 puncte suplimentare.</a:t>
            </a:r>
            <a:endParaRPr lang="ro-RO" sz="3400" dirty="0" smtClean="0"/>
          </a:p>
          <a:p>
            <a:pPr>
              <a:buNone/>
            </a:pPr>
            <a:r>
              <a:rPr lang="ro-RO" sz="3400" b="1" dirty="0" smtClean="0"/>
              <a:t>2. PUNCTAJE EGALE DUPĂ APLICAREA PUNCTULUI  1</a:t>
            </a:r>
          </a:p>
          <a:p>
            <a:pPr>
              <a:buNone/>
            </a:pPr>
            <a:endParaRPr lang="ro-RO" sz="3400" b="1" dirty="0" smtClean="0"/>
          </a:p>
          <a:p>
            <a:pPr>
              <a:buNone/>
            </a:pPr>
            <a:r>
              <a:rPr lang="ro-RO" sz="3400" dirty="0" smtClean="0"/>
              <a:t>Decizia de departajare se va lua în favoarea candidatului care are nivel superior de cunoaștere a limbii engleze,</a:t>
            </a:r>
            <a:r>
              <a:rPr lang="en-US" sz="3400" dirty="0" smtClean="0"/>
              <a:t> </a:t>
            </a:r>
            <a:r>
              <a:rPr lang="ro-RO" sz="3400" dirty="0" smtClean="0"/>
              <a:t>conform testării; </a:t>
            </a:r>
            <a:r>
              <a:rPr lang="ro-RO" sz="3400" b="1" dirty="0" smtClean="0"/>
              <a:t>Se adaugă 3 puncte suplimentare pentru candidații care au obținut B1/B2 și 2 puncte pentru A2. </a:t>
            </a:r>
            <a:endParaRPr lang="ro-RO" sz="3400" dirty="0" smtClean="0"/>
          </a:p>
          <a:p>
            <a:pPr>
              <a:buNone/>
            </a:pPr>
            <a:endParaRPr lang="ro-RO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  <a:solidFill>
            <a:srgbClr val="FFCCFF"/>
          </a:solidFill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ro-RO" dirty="0" smtClean="0"/>
          </a:p>
          <a:p>
            <a:pPr algn="ctr">
              <a:buNone/>
            </a:pPr>
            <a:r>
              <a:rPr lang="vi-VN" b="1" dirty="0" smtClean="0">
                <a:solidFill>
                  <a:srgbClr val="7030A0"/>
                </a:solidFill>
              </a:rPr>
              <a:t>Vă</a:t>
            </a:r>
            <a:r>
              <a:rPr lang="ro-RO" b="1" dirty="0" smtClean="0">
                <a:solidFill>
                  <a:srgbClr val="7030A0"/>
                </a:solidFill>
              </a:rPr>
              <a:t> mulțumim și vă urăm succes!</a:t>
            </a:r>
            <a:r>
              <a:rPr lang="ro-RO" dirty="0" smtClean="0"/>
              <a:t> </a:t>
            </a:r>
          </a:p>
          <a:p>
            <a:pPr>
              <a:buNone/>
            </a:pPr>
            <a:r>
              <a:rPr lang="ro-RO" dirty="0" smtClean="0"/>
              <a:t>	Pentru </a:t>
            </a:r>
            <a:r>
              <a:rPr lang="en-US" dirty="0" err="1" smtClean="0"/>
              <a:t>informa</a:t>
            </a:r>
            <a:r>
              <a:rPr lang="ro-RO" dirty="0" smtClean="0"/>
              <a:t>ții legată de candidatură, puteți contacta</a:t>
            </a:r>
            <a:r>
              <a:rPr lang="en-US" dirty="0" smtClean="0"/>
              <a:t> </a:t>
            </a:r>
            <a:r>
              <a:rPr lang="en-US" dirty="0" err="1" smtClean="0"/>
              <a:t>unul</a:t>
            </a:r>
            <a:r>
              <a:rPr lang="en-US" dirty="0" smtClean="0"/>
              <a:t> </a:t>
            </a:r>
            <a:r>
              <a:rPr lang="en-US" dirty="0" err="1" smtClean="0"/>
              <a:t>dintre</a:t>
            </a:r>
            <a:r>
              <a:rPr lang="en-US" dirty="0" smtClean="0"/>
              <a:t> </a:t>
            </a:r>
            <a:r>
              <a:rPr lang="en-US" dirty="0" err="1" smtClean="0"/>
              <a:t>coordonatorii</a:t>
            </a:r>
            <a:r>
              <a:rPr lang="en-US" dirty="0" smtClean="0"/>
              <a:t> </a:t>
            </a:r>
            <a:r>
              <a:rPr lang="en-US" dirty="0" err="1" smtClean="0"/>
              <a:t>proi</a:t>
            </a:r>
            <a:r>
              <a:rPr lang="ro-RO" dirty="0" smtClean="0"/>
              <a:t>e</a:t>
            </a:r>
            <a:r>
              <a:rPr lang="en-US" dirty="0" err="1" smtClean="0"/>
              <a:t>ctului</a:t>
            </a:r>
            <a:r>
              <a:rPr lang="en-US" dirty="0" smtClean="0"/>
              <a:t>:</a:t>
            </a:r>
          </a:p>
          <a:p>
            <a:pPr algn="ctr">
              <a:buNone/>
            </a:pPr>
            <a:r>
              <a:rPr lang="en-US" b="1" dirty="0" err="1" smtClean="0"/>
              <a:t>Marinela</a:t>
            </a:r>
            <a:r>
              <a:rPr lang="en-US" b="1" dirty="0" smtClean="0"/>
              <a:t> </a:t>
            </a:r>
            <a:r>
              <a:rPr lang="en-US" b="1" dirty="0" err="1" smtClean="0"/>
              <a:t>Anghel</a:t>
            </a:r>
            <a:endParaRPr lang="en-US" b="1" dirty="0" smtClean="0"/>
          </a:p>
          <a:p>
            <a:pPr algn="ctr">
              <a:buNone/>
            </a:pPr>
            <a:r>
              <a:rPr lang="en-US" b="1" dirty="0" err="1" smtClean="0"/>
              <a:t>Florina</a:t>
            </a:r>
            <a:r>
              <a:rPr lang="en-US" b="1" dirty="0" smtClean="0"/>
              <a:t> </a:t>
            </a:r>
            <a:r>
              <a:rPr lang="en-US" b="1" dirty="0" err="1" smtClean="0"/>
              <a:t>Anghele</a:t>
            </a:r>
            <a:r>
              <a:rPr lang="ro-RO" b="1" dirty="0" smtClean="0"/>
              <a:t> </a:t>
            </a:r>
          </a:p>
          <a:p>
            <a:pPr algn="ctr">
              <a:buNone/>
            </a:pPr>
            <a:r>
              <a:rPr lang="ro-RO" dirty="0" smtClean="0"/>
              <a:t>email</a:t>
            </a:r>
            <a:r>
              <a:rPr lang="en-US" dirty="0" smtClean="0"/>
              <a:t>: </a:t>
            </a:r>
            <a:r>
              <a:rPr lang="ro-RO" dirty="0" smtClean="0"/>
              <a:t>wegrowtogetherasachi</a:t>
            </a:r>
            <a:r>
              <a:rPr lang="en-US" dirty="0" smtClean="0"/>
              <a:t>@g</a:t>
            </a:r>
            <a:r>
              <a:rPr lang="ro-RO" dirty="0" smtClean="0"/>
              <a:t>mai</a:t>
            </a:r>
            <a:r>
              <a:rPr lang="en-US" dirty="0" smtClean="0"/>
              <a:t>l.com</a:t>
            </a:r>
            <a:endParaRPr lang="ro-R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157</Words>
  <Application>Microsoft Office PowerPoint</Application>
  <PresentationFormat>On-screen Show (4:3)</PresentationFormat>
  <Paragraphs>71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 ACCORD WE GROW TOGETHER!   2020-1-RO01-KA101-078593 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77</cp:revision>
  <dcterms:created xsi:type="dcterms:W3CDTF">2020-10-18T14:55:00Z</dcterms:created>
  <dcterms:modified xsi:type="dcterms:W3CDTF">2021-05-30T14:23:18Z</dcterms:modified>
</cp:coreProperties>
</file>